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302" r:id="rId9"/>
    <p:sldId id="266" r:id="rId10"/>
    <p:sldId id="269" r:id="rId11"/>
    <p:sldId id="272" r:id="rId12"/>
    <p:sldId id="273" r:id="rId13"/>
    <p:sldId id="275" r:id="rId14"/>
    <p:sldId id="278" r:id="rId15"/>
    <p:sldId id="279" r:id="rId16"/>
    <p:sldId id="281" r:id="rId17"/>
    <p:sldId id="282" r:id="rId18"/>
    <p:sldId id="283" r:id="rId19"/>
    <p:sldId id="295" r:id="rId2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27C1FC-4775-4E44-BE3C-4A667450ADD3}"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27C1FC-4775-4E44-BE3C-4A667450ADD3}"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27C1FC-4775-4E44-BE3C-4A667450ADD3}"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27C1FC-4775-4E44-BE3C-4A667450ADD3}"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27C1FC-4775-4E44-BE3C-4A667450ADD3}"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27C1FC-4775-4E44-BE3C-4A667450ADD3}"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27C1FC-4775-4E44-BE3C-4A667450ADD3}" type="datetimeFigureOut">
              <a:rPr lang="en-US" smtClean="0"/>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27C1FC-4775-4E44-BE3C-4A667450ADD3}" type="datetimeFigureOut">
              <a:rPr lang="en-US" smtClean="0"/>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7C1FC-4775-4E44-BE3C-4A667450ADD3}" type="datetimeFigureOut">
              <a:rPr lang="en-US" smtClean="0"/>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1230C4-18C4-4CA2-B66A-BFD85EBEDB8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27C1FC-4775-4E44-BE3C-4A667450ADD3}"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230C4-18C4-4CA2-B66A-BFD85EBEDB8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527C1FC-4775-4E44-BE3C-4A667450ADD3}" type="datetimeFigureOut">
              <a:rPr lang="en-US" smtClean="0"/>
              <a:t>4/28/2021</a:t>
            </a:fld>
            <a:endParaRPr lang="en-US"/>
          </a:p>
        </p:txBody>
      </p:sp>
      <p:sp>
        <p:nvSpPr>
          <p:cNvPr id="9" name="Slide Number Placeholder 8"/>
          <p:cNvSpPr>
            <a:spLocks noGrp="1"/>
          </p:cNvSpPr>
          <p:nvPr>
            <p:ph type="sldNum" sz="quarter" idx="11"/>
          </p:nvPr>
        </p:nvSpPr>
        <p:spPr/>
        <p:txBody>
          <a:bodyPr/>
          <a:lstStyle/>
          <a:p>
            <a:fld id="{F01230C4-18C4-4CA2-B66A-BFD85EBEDB8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01230C4-18C4-4CA2-B66A-BFD85EBEDB8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527C1FC-4775-4E44-BE3C-4A667450ADD3}" type="datetimeFigureOut">
              <a:rPr lang="en-US" smtClean="0"/>
              <a:t>4/28/2021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7543800" cy="914400"/>
          </a:xfrm>
        </p:spPr>
        <p:txBody>
          <a:bodyPr anchor="t"/>
          <a:lstStyle/>
          <a:p>
            <a:pPr algn="ctr"/>
            <a:r>
              <a:rPr lang="en-US" sz="4000" dirty="0" smtClean="0">
                <a:solidFill>
                  <a:schemeClr val="accent6">
                    <a:lumMod val="20000"/>
                    <a:lumOff val="80000"/>
                  </a:schemeClr>
                </a:solidFill>
              </a:rPr>
              <a:t>In The Name of GOD</a:t>
            </a:r>
            <a:endParaRPr lang="en-US" sz="4000" dirty="0">
              <a:solidFill>
                <a:schemeClr val="accent6">
                  <a:lumMod val="20000"/>
                  <a:lumOff val="80000"/>
                </a:schemeClr>
              </a:solidFill>
            </a:endParaRPr>
          </a:p>
        </p:txBody>
      </p:sp>
      <p:sp>
        <p:nvSpPr>
          <p:cNvPr id="3" name="Subtitle 2"/>
          <p:cNvSpPr>
            <a:spLocks noGrp="1"/>
          </p:cNvSpPr>
          <p:nvPr>
            <p:ph type="subTitle" idx="1"/>
          </p:nvPr>
        </p:nvSpPr>
        <p:spPr>
          <a:xfrm>
            <a:off x="685800" y="4191000"/>
            <a:ext cx="6553200" cy="1219200"/>
          </a:xfrm>
        </p:spPr>
        <p:txBody>
          <a:bodyPr>
            <a:normAutofit/>
          </a:bodyPr>
          <a:lstStyle/>
          <a:p>
            <a:pPr algn="ctr"/>
            <a:r>
              <a:rPr lang="en-US" sz="3600" b="1" dirty="0" smtClean="0">
                <a:solidFill>
                  <a:schemeClr val="accent5">
                    <a:lumMod val="20000"/>
                    <a:lumOff val="80000"/>
                  </a:schemeClr>
                </a:solidFill>
                <a:cs typeface="B Davat" pitchFamily="2" charset="-78"/>
              </a:rPr>
              <a:t>Dr. </a:t>
            </a:r>
            <a:r>
              <a:rPr lang="en-US" sz="3600" b="1" dirty="0" err="1" smtClean="0">
                <a:solidFill>
                  <a:schemeClr val="accent5">
                    <a:lumMod val="20000"/>
                    <a:lumOff val="80000"/>
                  </a:schemeClr>
                </a:solidFill>
                <a:cs typeface="B Davat" pitchFamily="2" charset="-78"/>
              </a:rPr>
              <a:t>Parviz</a:t>
            </a:r>
            <a:r>
              <a:rPr lang="en-US" sz="3600" b="1" dirty="0" smtClean="0">
                <a:solidFill>
                  <a:schemeClr val="accent5">
                    <a:lumMod val="20000"/>
                    <a:lumOff val="80000"/>
                  </a:schemeClr>
                </a:solidFill>
                <a:cs typeface="B Davat" pitchFamily="2" charset="-78"/>
              </a:rPr>
              <a:t> </a:t>
            </a:r>
            <a:r>
              <a:rPr lang="en-US" sz="3600" b="1" dirty="0" err="1" smtClean="0">
                <a:solidFill>
                  <a:schemeClr val="accent5">
                    <a:lumMod val="20000"/>
                    <a:lumOff val="80000"/>
                  </a:schemeClr>
                </a:solidFill>
                <a:cs typeface="B Davat" pitchFamily="2" charset="-78"/>
              </a:rPr>
              <a:t>Saleh</a:t>
            </a:r>
            <a:r>
              <a:rPr lang="en-US" sz="3600" b="1" dirty="0" smtClean="0">
                <a:solidFill>
                  <a:schemeClr val="accent5">
                    <a:lumMod val="20000"/>
                    <a:lumOff val="80000"/>
                  </a:schemeClr>
                </a:solidFill>
                <a:cs typeface="B Davat" pitchFamily="2" charset="-78"/>
              </a:rPr>
              <a:t> </a:t>
            </a:r>
            <a:endParaRPr lang="fa-IR" sz="3600" b="1" dirty="0" smtClean="0">
              <a:solidFill>
                <a:schemeClr val="accent5">
                  <a:lumMod val="20000"/>
                  <a:lumOff val="80000"/>
                </a:schemeClr>
              </a:solidFill>
              <a:cs typeface="B Davat" pitchFamily="2" charset="-78"/>
            </a:endParaRPr>
          </a:p>
          <a:p>
            <a:pPr algn="ctr"/>
            <a:r>
              <a:rPr lang="en-US" sz="2400" b="1" dirty="0" smtClean="0">
                <a:solidFill>
                  <a:schemeClr val="accent5">
                    <a:lumMod val="20000"/>
                    <a:lumOff val="80000"/>
                  </a:schemeClr>
                </a:solidFill>
                <a:cs typeface="B Davat" pitchFamily="2" charset="-78"/>
              </a:rPr>
              <a:t>Professor</a:t>
            </a:r>
            <a:r>
              <a:rPr lang="en-US" sz="2400" b="1" dirty="0" smtClean="0">
                <a:solidFill>
                  <a:schemeClr val="accent5">
                    <a:lumMod val="20000"/>
                    <a:lumOff val="80000"/>
                  </a:schemeClr>
                </a:solidFill>
                <a:cs typeface="B Davat" pitchFamily="2" charset="-78"/>
              </a:rPr>
              <a:t>, Infection Disease Department </a:t>
            </a:r>
          </a:p>
          <a:p>
            <a:pPr algn="ctr"/>
            <a:endParaRPr lang="en-US" sz="2400" b="1" dirty="0">
              <a:solidFill>
                <a:schemeClr val="accent5">
                  <a:lumMod val="20000"/>
                  <a:lumOff val="80000"/>
                </a:schemeClr>
              </a:solidFill>
              <a:cs typeface="B Davat" pitchFamily="2" charset="-78"/>
            </a:endParaRPr>
          </a:p>
        </p:txBody>
      </p:sp>
    </p:spTree>
    <p:extLst>
      <p:ext uri="{BB962C8B-B14F-4D97-AF65-F5344CB8AC3E}">
        <p14:creationId xmlns:p14="http://schemas.microsoft.com/office/powerpoint/2010/main" val="225034661"/>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868362"/>
          </a:xfrm>
        </p:spPr>
        <p:txBody>
          <a:bodyPr/>
          <a:lstStyle/>
          <a:p>
            <a:r>
              <a:rPr lang="en-US" sz="3200" dirty="0">
                <a:solidFill>
                  <a:schemeClr val="accent2">
                    <a:lumMod val="20000"/>
                    <a:lumOff val="80000"/>
                  </a:schemeClr>
                </a:solidFill>
              </a:rPr>
              <a:t>Imaging</a:t>
            </a:r>
          </a:p>
        </p:txBody>
      </p:sp>
      <p:sp>
        <p:nvSpPr>
          <p:cNvPr id="3" name="Content Placeholder 2"/>
          <p:cNvSpPr>
            <a:spLocks noGrp="1"/>
          </p:cNvSpPr>
          <p:nvPr>
            <p:ph idx="1"/>
          </p:nvPr>
        </p:nvSpPr>
        <p:spPr>
          <a:xfrm>
            <a:off x="381000" y="1066800"/>
            <a:ext cx="7772400" cy="5334000"/>
          </a:xfrm>
        </p:spPr>
        <p:txBody>
          <a:bodyPr>
            <a:normAutofit fontScale="92500" lnSpcReduction="10000"/>
          </a:bodyPr>
          <a:lstStyle/>
          <a:p>
            <a:r>
              <a:rPr lang="en-US" dirty="0">
                <a:solidFill>
                  <a:schemeClr val="accent2">
                    <a:lumMod val="20000"/>
                    <a:lumOff val="80000"/>
                  </a:schemeClr>
                </a:solidFill>
              </a:rPr>
              <a:t>Although historically imaging (plain film radiography, CT, </a:t>
            </a:r>
            <a:r>
              <a:rPr lang="en-US" dirty="0" smtClean="0">
                <a:solidFill>
                  <a:schemeClr val="accent2">
                    <a:lumMod val="20000"/>
                    <a:lumOff val="80000"/>
                  </a:schemeClr>
                </a:solidFill>
              </a:rPr>
              <a:t>magnetic resonance </a:t>
            </a:r>
            <a:r>
              <a:rPr lang="en-US" dirty="0">
                <a:solidFill>
                  <a:schemeClr val="accent2">
                    <a:lumMod val="20000"/>
                    <a:lumOff val="80000"/>
                  </a:schemeClr>
                </a:solidFill>
              </a:rPr>
              <a:t>imaging [MRI], and ultrasonography) have been used as </a:t>
            </a:r>
            <a:r>
              <a:rPr lang="en-US" dirty="0" smtClean="0">
                <a:solidFill>
                  <a:schemeClr val="accent2">
                    <a:lumMod val="20000"/>
                    <a:lumOff val="80000"/>
                  </a:schemeClr>
                </a:solidFill>
              </a:rPr>
              <a:t>a </a:t>
            </a:r>
            <a:r>
              <a:rPr lang="en-US" dirty="0">
                <a:solidFill>
                  <a:schemeClr val="accent2">
                    <a:lumMod val="20000"/>
                    <a:lumOff val="80000"/>
                  </a:schemeClr>
                </a:solidFill>
              </a:rPr>
              <a:t>confirmatory or diagnostic modality in patients suspected to </a:t>
            </a:r>
            <a:r>
              <a:rPr lang="en-US" dirty="0" smtClean="0">
                <a:solidFill>
                  <a:schemeClr val="accent2">
                    <a:lumMod val="20000"/>
                    <a:lumOff val="80000"/>
                  </a:schemeClr>
                </a:solidFill>
              </a:rPr>
              <a:t>have acute </a:t>
            </a:r>
            <a:r>
              <a:rPr lang="en-US" dirty="0">
                <a:solidFill>
                  <a:schemeClr val="accent2">
                    <a:lumMod val="20000"/>
                    <a:lumOff val="80000"/>
                  </a:schemeClr>
                </a:solidFill>
              </a:rPr>
              <a:t>bacterial sinusitis, it is no longer recommended</a:t>
            </a:r>
            <a:r>
              <a:rPr lang="en-US" dirty="0" smtClean="0">
                <a:solidFill>
                  <a:schemeClr val="accent2">
                    <a:lumMod val="20000"/>
                    <a:lumOff val="80000"/>
                  </a:schemeClr>
                </a:solidFill>
              </a:rPr>
              <a:t>.</a:t>
            </a:r>
          </a:p>
          <a:p>
            <a:r>
              <a:rPr lang="en-US" dirty="0" smtClean="0">
                <a:solidFill>
                  <a:schemeClr val="accent2">
                    <a:lumMod val="20000"/>
                    <a:lumOff val="80000"/>
                  </a:schemeClr>
                </a:solidFill>
              </a:rPr>
              <a:t>When </a:t>
            </a:r>
            <a:r>
              <a:rPr lang="en-US" dirty="0">
                <a:solidFill>
                  <a:schemeClr val="accent2">
                    <a:lumMod val="20000"/>
                    <a:lumOff val="80000"/>
                  </a:schemeClr>
                </a:solidFill>
              </a:rPr>
              <a:t>an individual experiences a viral URI, there is inflammation </a:t>
            </a:r>
            <a:r>
              <a:rPr lang="en-US" dirty="0" smtClean="0">
                <a:solidFill>
                  <a:schemeClr val="accent2">
                    <a:lumMod val="20000"/>
                    <a:lumOff val="80000"/>
                  </a:schemeClr>
                </a:solidFill>
              </a:rPr>
              <a:t>of the </a:t>
            </a:r>
            <a:r>
              <a:rPr lang="en-US" dirty="0">
                <a:solidFill>
                  <a:schemeClr val="accent2">
                    <a:lumMod val="20000"/>
                    <a:lumOff val="80000"/>
                  </a:schemeClr>
                </a:solidFill>
              </a:rPr>
              <a:t>nasal mucosa and often the mucosa of the middle ear and </a:t>
            </a:r>
            <a:r>
              <a:rPr lang="en-US" dirty="0" err="1" smtClean="0">
                <a:solidFill>
                  <a:schemeClr val="accent2">
                    <a:lumMod val="20000"/>
                    <a:lumOff val="80000"/>
                  </a:schemeClr>
                </a:solidFill>
              </a:rPr>
              <a:t>paranasal</a:t>
            </a:r>
            <a:r>
              <a:rPr lang="en-US" dirty="0">
                <a:solidFill>
                  <a:schemeClr val="accent2">
                    <a:lumMod val="20000"/>
                    <a:lumOff val="80000"/>
                  </a:schemeClr>
                </a:solidFill>
              </a:rPr>
              <a:t> </a:t>
            </a:r>
            <a:r>
              <a:rPr lang="en-US" dirty="0" smtClean="0">
                <a:solidFill>
                  <a:schemeClr val="accent2">
                    <a:lumMod val="20000"/>
                    <a:lumOff val="80000"/>
                  </a:schemeClr>
                </a:solidFill>
              </a:rPr>
              <a:t>sinuses </a:t>
            </a:r>
            <a:r>
              <a:rPr lang="en-US" dirty="0">
                <a:solidFill>
                  <a:schemeClr val="accent2">
                    <a:lumMod val="20000"/>
                    <a:lumOff val="80000"/>
                  </a:schemeClr>
                </a:solidFill>
              </a:rPr>
              <a:t>as well</a:t>
            </a:r>
            <a:r>
              <a:rPr lang="en-US" dirty="0" smtClean="0">
                <a:solidFill>
                  <a:schemeClr val="accent2">
                    <a:lumMod val="20000"/>
                    <a:lumOff val="80000"/>
                  </a:schemeClr>
                </a:solidFill>
              </a:rPr>
              <a:t>.</a:t>
            </a:r>
          </a:p>
          <a:p>
            <a:r>
              <a:rPr lang="en-US" dirty="0">
                <a:solidFill>
                  <a:schemeClr val="accent2">
                    <a:lumMod val="20000"/>
                    <a:lumOff val="80000"/>
                  </a:schemeClr>
                </a:solidFill>
              </a:rPr>
              <a:t>The authors concluded that the common cold is associated with frequent and striking anatomic involvement of the </a:t>
            </a:r>
            <a:r>
              <a:rPr lang="en-US" dirty="0" err="1">
                <a:solidFill>
                  <a:schemeClr val="accent2">
                    <a:lumMod val="20000"/>
                    <a:lumOff val="80000"/>
                  </a:schemeClr>
                </a:solidFill>
              </a:rPr>
              <a:t>paranasal</a:t>
            </a:r>
            <a:r>
              <a:rPr lang="en-US" dirty="0">
                <a:solidFill>
                  <a:schemeClr val="accent2">
                    <a:lumMod val="20000"/>
                    <a:lumOff val="80000"/>
                  </a:schemeClr>
                </a:solidFill>
              </a:rPr>
              <a:t> sinuses including air-fluid levels.</a:t>
            </a:r>
          </a:p>
          <a:p>
            <a:r>
              <a:rPr lang="en-US" dirty="0">
                <a:solidFill>
                  <a:schemeClr val="accent2">
                    <a:lumMod val="20000"/>
                    <a:lumOff val="80000"/>
                  </a:schemeClr>
                </a:solidFill>
              </a:rPr>
              <a:t>Accordingly, an abnormal image cannot confirm the diagnosis of acute bacterial sinusitis and is not necessary to perform in patients with uncomplicated episodes of clinical sinusitis.</a:t>
            </a:r>
          </a:p>
          <a:p>
            <a:r>
              <a:rPr lang="en-US" dirty="0">
                <a:solidFill>
                  <a:schemeClr val="accent2">
                    <a:lumMod val="20000"/>
                    <a:lumOff val="80000"/>
                  </a:schemeClr>
                </a:solidFill>
              </a:rPr>
              <a:t>In summary, the diagnosis of acute sinusitis should be made on clinical grounds in most patients. CT of the sinuses is useful for the evaluation of patients with </a:t>
            </a:r>
            <a:r>
              <a:rPr lang="en-US" dirty="0" err="1">
                <a:solidFill>
                  <a:schemeClr val="accent2">
                    <a:lumMod val="20000"/>
                    <a:lumOff val="80000"/>
                  </a:schemeClr>
                </a:solidFill>
              </a:rPr>
              <a:t>intraorbital</a:t>
            </a:r>
            <a:r>
              <a:rPr lang="en-US" dirty="0">
                <a:solidFill>
                  <a:schemeClr val="accent2">
                    <a:lumMod val="20000"/>
                    <a:lumOff val="80000"/>
                  </a:schemeClr>
                </a:solidFill>
              </a:rPr>
              <a:t> or intracranial complications.</a:t>
            </a:r>
          </a:p>
          <a:p>
            <a:r>
              <a:rPr lang="en-US" dirty="0">
                <a:solidFill>
                  <a:schemeClr val="accent2">
                    <a:lumMod val="20000"/>
                    <a:lumOff val="80000"/>
                  </a:schemeClr>
                </a:solidFill>
              </a:rPr>
              <a:t>MRI may have a role in the diagnosis of fungal sinusitis and is useful in the diagnosis of the intracranial complications of sinusitis.</a:t>
            </a:r>
          </a:p>
          <a:p>
            <a:endParaRPr lang="en-US" dirty="0">
              <a:solidFill>
                <a:schemeClr val="accent2">
                  <a:lumMod val="20000"/>
                  <a:lumOff val="80000"/>
                </a:schemeClr>
              </a:solidFill>
            </a:endParaRPr>
          </a:p>
        </p:txBody>
      </p:sp>
    </p:spTree>
    <p:extLst>
      <p:ext uri="{BB962C8B-B14F-4D97-AF65-F5344CB8AC3E}">
        <p14:creationId xmlns:p14="http://schemas.microsoft.com/office/powerpoint/2010/main" val="2457864452"/>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THERAPY</a:t>
            </a:r>
            <a:br>
              <a:rPr lang="en-US" sz="3200" dirty="0">
                <a:solidFill>
                  <a:schemeClr val="accent2">
                    <a:lumMod val="20000"/>
                    <a:lumOff val="80000"/>
                  </a:schemeClr>
                </a:solidFill>
              </a:rPr>
            </a:br>
            <a:r>
              <a:rPr lang="en-US" sz="3200" dirty="0">
                <a:solidFill>
                  <a:schemeClr val="accent2">
                    <a:lumMod val="20000"/>
                    <a:lumOff val="80000"/>
                  </a:schemeClr>
                </a:solidFill>
              </a:rPr>
              <a:t>Antimicrobial</a:t>
            </a:r>
          </a:p>
        </p:txBody>
      </p:sp>
      <p:sp>
        <p:nvSpPr>
          <p:cNvPr id="3" name="Content Placeholder 2"/>
          <p:cNvSpPr>
            <a:spLocks noGrp="1"/>
          </p:cNvSpPr>
          <p:nvPr>
            <p:ph idx="1"/>
          </p:nvPr>
        </p:nvSpPr>
        <p:spPr/>
        <p:txBody>
          <a:bodyPr>
            <a:normAutofit lnSpcReduction="10000"/>
          </a:bodyPr>
          <a:lstStyle/>
          <a:p>
            <a:r>
              <a:rPr lang="en-US" dirty="0">
                <a:solidFill>
                  <a:schemeClr val="accent2">
                    <a:lumMod val="20000"/>
                    <a:lumOff val="80000"/>
                  </a:schemeClr>
                </a:solidFill>
              </a:rPr>
              <a:t>Antibacterial agents are the primary therapy for acute bacterial </a:t>
            </a:r>
            <a:r>
              <a:rPr lang="en-US" dirty="0" smtClean="0">
                <a:solidFill>
                  <a:schemeClr val="accent2">
                    <a:lumMod val="20000"/>
                    <a:lumOff val="80000"/>
                  </a:schemeClr>
                </a:solidFill>
              </a:rPr>
              <a:t>sinusitis. In </a:t>
            </a:r>
            <a:r>
              <a:rPr lang="en-US" dirty="0">
                <a:solidFill>
                  <a:schemeClr val="accent2">
                    <a:lumMod val="20000"/>
                    <a:lumOff val="80000"/>
                  </a:schemeClr>
                </a:solidFill>
              </a:rPr>
              <a:t>the past 40 years, there have been numerous randomized</a:t>
            </a:r>
            <a:r>
              <a:rPr lang="en-US" dirty="0" smtClean="0">
                <a:solidFill>
                  <a:schemeClr val="accent2">
                    <a:lumMod val="20000"/>
                    <a:lumOff val="80000"/>
                  </a:schemeClr>
                </a:solidFill>
              </a:rPr>
              <a:t>, </a:t>
            </a:r>
            <a:r>
              <a:rPr lang="en-US" dirty="0">
                <a:solidFill>
                  <a:schemeClr val="accent2">
                    <a:lumMod val="20000"/>
                    <a:lumOff val="80000"/>
                  </a:schemeClr>
                </a:solidFill>
              </a:rPr>
              <a:t>placebo-controlled trials of antimicrobials in patients with sinusitis</a:t>
            </a:r>
            <a:r>
              <a:rPr lang="en-US" dirty="0" smtClean="0">
                <a:solidFill>
                  <a:schemeClr val="accent2">
                    <a:lumMod val="20000"/>
                    <a:lumOff val="80000"/>
                  </a:schemeClr>
                </a:solidFill>
              </a:rPr>
              <a:t>.</a:t>
            </a:r>
          </a:p>
          <a:p>
            <a:r>
              <a:rPr lang="en-US" dirty="0" smtClean="0">
                <a:solidFill>
                  <a:schemeClr val="accent2">
                    <a:lumMod val="20000"/>
                    <a:lumOff val="80000"/>
                  </a:schemeClr>
                </a:solidFill>
              </a:rPr>
              <a:t>These </a:t>
            </a:r>
            <a:r>
              <a:rPr lang="en-US" dirty="0">
                <a:solidFill>
                  <a:schemeClr val="accent2">
                    <a:lumMod val="20000"/>
                    <a:lumOff val="80000"/>
                  </a:schemeClr>
                </a:solidFill>
              </a:rPr>
              <a:t>trials have </a:t>
            </a:r>
            <a:r>
              <a:rPr lang="en-US" dirty="0" smtClean="0">
                <a:solidFill>
                  <a:schemeClr val="accent2">
                    <a:lumMod val="20000"/>
                    <a:lumOff val="80000"/>
                  </a:schemeClr>
                </a:solidFill>
              </a:rPr>
              <a:t>shown variable </a:t>
            </a:r>
            <a:r>
              <a:rPr lang="en-US" dirty="0">
                <a:solidFill>
                  <a:schemeClr val="accent2">
                    <a:lumMod val="20000"/>
                    <a:lumOff val="80000"/>
                  </a:schemeClr>
                </a:solidFill>
              </a:rPr>
              <a:t>benefit to antibiotics over placebo</a:t>
            </a:r>
            <a:r>
              <a:rPr lang="en-US" dirty="0" smtClean="0">
                <a:solidFill>
                  <a:schemeClr val="accent2">
                    <a:lumMod val="20000"/>
                    <a:lumOff val="80000"/>
                  </a:schemeClr>
                </a:solidFill>
              </a:rPr>
              <a:t>.</a:t>
            </a:r>
          </a:p>
          <a:p>
            <a:r>
              <a:rPr lang="en-US" dirty="0" smtClean="0">
                <a:solidFill>
                  <a:schemeClr val="accent2">
                    <a:lumMod val="20000"/>
                    <a:lumOff val="80000"/>
                  </a:schemeClr>
                </a:solidFill>
              </a:rPr>
              <a:t>Further </a:t>
            </a:r>
            <a:r>
              <a:rPr lang="en-US" dirty="0">
                <a:solidFill>
                  <a:schemeClr val="accent2">
                    <a:lumMod val="20000"/>
                    <a:lumOff val="80000"/>
                  </a:schemeClr>
                </a:solidFill>
              </a:rPr>
              <a:t>complicating the interpretation of antimicrobial </a:t>
            </a:r>
            <a:r>
              <a:rPr lang="en-US" dirty="0" smtClean="0">
                <a:solidFill>
                  <a:schemeClr val="accent2">
                    <a:lumMod val="20000"/>
                    <a:lumOff val="80000"/>
                  </a:schemeClr>
                </a:solidFill>
              </a:rPr>
              <a:t>efficacy studies </a:t>
            </a:r>
            <a:r>
              <a:rPr lang="en-US" dirty="0">
                <a:solidFill>
                  <a:schemeClr val="accent2">
                    <a:lumMod val="20000"/>
                    <a:lumOff val="80000"/>
                  </a:schemeClr>
                </a:solidFill>
              </a:rPr>
              <a:t>is the fact that patients with sinusitis will have a high rate </a:t>
            </a:r>
            <a:r>
              <a:rPr lang="en-US" dirty="0" smtClean="0">
                <a:solidFill>
                  <a:schemeClr val="accent2">
                    <a:lumMod val="20000"/>
                    <a:lumOff val="80000"/>
                  </a:schemeClr>
                </a:solidFill>
              </a:rPr>
              <a:t>of spontaneous </a:t>
            </a:r>
            <a:r>
              <a:rPr lang="en-US" dirty="0">
                <a:solidFill>
                  <a:schemeClr val="accent2">
                    <a:lumMod val="20000"/>
                    <a:lumOff val="80000"/>
                  </a:schemeClr>
                </a:solidFill>
              </a:rPr>
              <a:t>improvement within 2 weeks of presentation. Studies </a:t>
            </a:r>
            <a:r>
              <a:rPr lang="en-US" dirty="0" smtClean="0">
                <a:solidFill>
                  <a:schemeClr val="accent2">
                    <a:lumMod val="20000"/>
                    <a:lumOff val="80000"/>
                  </a:schemeClr>
                </a:solidFill>
              </a:rPr>
              <a:t>that included </a:t>
            </a:r>
            <a:r>
              <a:rPr lang="en-US" dirty="0">
                <a:solidFill>
                  <a:schemeClr val="accent2">
                    <a:lumMod val="20000"/>
                    <a:lumOff val="80000"/>
                  </a:schemeClr>
                </a:solidFill>
              </a:rPr>
              <a:t>patients who had more severe or prolonged symptoms (i.e</a:t>
            </a:r>
            <a:r>
              <a:rPr lang="en-US" dirty="0" smtClean="0">
                <a:solidFill>
                  <a:schemeClr val="accent2">
                    <a:lumMod val="20000"/>
                    <a:lumOff val="80000"/>
                  </a:schemeClr>
                </a:solidFill>
              </a:rPr>
              <a:t>.,&gt;</a:t>
            </a:r>
            <a:r>
              <a:rPr lang="en-US" dirty="0">
                <a:solidFill>
                  <a:schemeClr val="accent2">
                    <a:lumMod val="20000"/>
                    <a:lumOff val="80000"/>
                  </a:schemeClr>
                </a:solidFill>
              </a:rPr>
              <a:t>10 days), or those that used adjunctive diagnostic tests to confirm </a:t>
            </a:r>
            <a:r>
              <a:rPr lang="en-US" dirty="0" smtClean="0">
                <a:solidFill>
                  <a:schemeClr val="accent2">
                    <a:lumMod val="20000"/>
                    <a:lumOff val="80000"/>
                  </a:schemeClr>
                </a:solidFill>
              </a:rPr>
              <a:t>the diagnosis </a:t>
            </a:r>
            <a:r>
              <a:rPr lang="en-US" dirty="0">
                <a:solidFill>
                  <a:schemeClr val="accent2">
                    <a:lumMod val="20000"/>
                    <a:lumOff val="80000"/>
                  </a:schemeClr>
                </a:solidFill>
              </a:rPr>
              <a:t>of sinusitis, were more likely to show a benefit to </a:t>
            </a:r>
            <a:r>
              <a:rPr lang="en-US" dirty="0" smtClean="0">
                <a:solidFill>
                  <a:schemeClr val="accent2">
                    <a:lumMod val="20000"/>
                    <a:lumOff val="80000"/>
                  </a:schemeClr>
                </a:solidFill>
              </a:rPr>
              <a:t>antimicrobials versus </a:t>
            </a:r>
            <a:r>
              <a:rPr lang="en-US" dirty="0">
                <a:solidFill>
                  <a:schemeClr val="accent2">
                    <a:lumMod val="20000"/>
                    <a:lumOff val="80000"/>
                  </a:schemeClr>
                </a:solidFill>
              </a:rPr>
              <a:t>placebo</a:t>
            </a:r>
          </a:p>
        </p:txBody>
      </p:sp>
    </p:spTree>
    <p:extLst>
      <p:ext uri="{BB962C8B-B14F-4D97-AF65-F5344CB8AC3E}">
        <p14:creationId xmlns:p14="http://schemas.microsoft.com/office/powerpoint/2010/main" val="221141180"/>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077200" cy="6172200"/>
          </a:xfrm>
        </p:spPr>
        <p:txBody>
          <a:bodyPr>
            <a:noAutofit/>
          </a:bodyPr>
          <a:lstStyle/>
          <a:p>
            <a:pPr>
              <a:lnSpc>
                <a:spcPts val="2200"/>
              </a:lnSpc>
            </a:pPr>
            <a:r>
              <a:rPr lang="en-US" sz="2100" dirty="0">
                <a:solidFill>
                  <a:schemeClr val="accent2">
                    <a:lumMod val="20000"/>
                    <a:lumOff val="80000"/>
                  </a:schemeClr>
                </a:solidFill>
              </a:rPr>
              <a:t>those who received </a:t>
            </a:r>
            <a:r>
              <a:rPr lang="en-US" sz="2100" dirty="0" smtClean="0">
                <a:solidFill>
                  <a:schemeClr val="accent2">
                    <a:lumMod val="20000"/>
                    <a:lumOff val="80000"/>
                  </a:schemeClr>
                </a:solidFill>
              </a:rPr>
              <a:t>antimicrobials show </a:t>
            </a:r>
            <a:r>
              <a:rPr lang="en-US" sz="2100" dirty="0">
                <a:solidFill>
                  <a:schemeClr val="accent2">
                    <a:lumMod val="20000"/>
                    <a:lumOff val="80000"/>
                  </a:schemeClr>
                </a:solidFill>
              </a:rPr>
              <a:t>a more rapid improvement in symptoms compared </a:t>
            </a:r>
            <a:r>
              <a:rPr lang="en-US" sz="2100" dirty="0" smtClean="0">
                <a:solidFill>
                  <a:schemeClr val="accent2">
                    <a:lumMod val="20000"/>
                    <a:lumOff val="80000"/>
                  </a:schemeClr>
                </a:solidFill>
              </a:rPr>
              <a:t>with patients </a:t>
            </a:r>
            <a:r>
              <a:rPr lang="en-US" sz="2100" dirty="0">
                <a:solidFill>
                  <a:schemeClr val="accent2">
                    <a:lumMod val="20000"/>
                    <a:lumOff val="80000"/>
                  </a:schemeClr>
                </a:solidFill>
              </a:rPr>
              <a:t>receiving </a:t>
            </a:r>
            <a:r>
              <a:rPr lang="en-US" sz="2100" dirty="0" smtClean="0">
                <a:solidFill>
                  <a:schemeClr val="accent2">
                    <a:lumMod val="20000"/>
                    <a:lumOff val="80000"/>
                  </a:schemeClr>
                </a:solidFill>
              </a:rPr>
              <a:t>placebo. Overall</a:t>
            </a:r>
            <a:r>
              <a:rPr lang="en-US" sz="2100" dirty="0">
                <a:solidFill>
                  <a:schemeClr val="accent2">
                    <a:lumMod val="20000"/>
                    <a:lumOff val="80000"/>
                  </a:schemeClr>
                </a:solidFill>
              </a:rPr>
              <a:t>, antimicrobial agents </a:t>
            </a:r>
            <a:r>
              <a:rPr lang="en-US" sz="2100" dirty="0" smtClean="0">
                <a:solidFill>
                  <a:schemeClr val="accent2">
                    <a:lumMod val="20000"/>
                    <a:lumOff val="80000"/>
                  </a:schemeClr>
                </a:solidFill>
              </a:rPr>
              <a:t>reduce the </a:t>
            </a:r>
            <a:r>
              <a:rPr lang="en-US" sz="2100" dirty="0">
                <a:solidFill>
                  <a:schemeClr val="accent2">
                    <a:lumMod val="20000"/>
                    <a:lumOff val="80000"/>
                  </a:schemeClr>
                </a:solidFill>
              </a:rPr>
              <a:t>rate of clinical failure 25% to 30% within 7 to 14 days of </a:t>
            </a:r>
            <a:r>
              <a:rPr lang="en-US" sz="2100" dirty="0" smtClean="0">
                <a:solidFill>
                  <a:schemeClr val="accent2">
                    <a:lumMod val="20000"/>
                    <a:lumOff val="80000"/>
                  </a:schemeClr>
                </a:solidFill>
              </a:rPr>
              <a:t>initiating Therapy</a:t>
            </a:r>
          </a:p>
          <a:p>
            <a:pPr>
              <a:lnSpc>
                <a:spcPts val="2200"/>
              </a:lnSpc>
            </a:pPr>
            <a:r>
              <a:rPr lang="en-US" sz="2100" dirty="0" smtClean="0">
                <a:solidFill>
                  <a:schemeClr val="accent2">
                    <a:lumMod val="20000"/>
                    <a:lumOff val="80000"/>
                  </a:schemeClr>
                </a:solidFill>
              </a:rPr>
              <a:t>Diarrhea </a:t>
            </a:r>
            <a:r>
              <a:rPr lang="en-US" sz="2100" dirty="0">
                <a:solidFill>
                  <a:schemeClr val="accent2">
                    <a:lumMod val="20000"/>
                    <a:lumOff val="80000"/>
                  </a:schemeClr>
                </a:solidFill>
              </a:rPr>
              <a:t>is </a:t>
            </a:r>
            <a:r>
              <a:rPr lang="en-US" sz="2100" dirty="0" smtClean="0">
                <a:solidFill>
                  <a:schemeClr val="accent2">
                    <a:lumMod val="20000"/>
                    <a:lumOff val="80000"/>
                  </a:schemeClr>
                </a:solidFill>
              </a:rPr>
              <a:t>the most </a:t>
            </a:r>
            <a:r>
              <a:rPr lang="en-US" sz="2100" dirty="0">
                <a:solidFill>
                  <a:schemeClr val="accent2">
                    <a:lumMod val="20000"/>
                    <a:lumOff val="80000"/>
                  </a:schemeClr>
                </a:solidFill>
              </a:rPr>
              <a:t>common adverse event noted and is usually </a:t>
            </a:r>
            <a:r>
              <a:rPr lang="en-US" sz="2100" dirty="0" smtClean="0">
                <a:solidFill>
                  <a:schemeClr val="accent2">
                    <a:lumMod val="20000"/>
                    <a:lumOff val="80000"/>
                  </a:schemeClr>
                </a:solidFill>
              </a:rPr>
              <a:t>self-</a:t>
            </a:r>
            <a:r>
              <a:rPr lang="en-US" sz="2100" dirty="0" err="1" smtClean="0">
                <a:solidFill>
                  <a:schemeClr val="accent2">
                    <a:lumMod val="20000"/>
                    <a:lumOff val="80000"/>
                  </a:schemeClr>
                </a:solidFill>
              </a:rPr>
              <a:t>limited.Most</a:t>
            </a:r>
            <a:r>
              <a:rPr lang="en-US" sz="2100" dirty="0" smtClean="0">
                <a:solidFill>
                  <a:schemeClr val="accent2">
                    <a:lumMod val="20000"/>
                    <a:lumOff val="80000"/>
                  </a:schemeClr>
                </a:solidFill>
              </a:rPr>
              <a:t> recommend </a:t>
            </a:r>
            <a:r>
              <a:rPr lang="en-US" sz="2100" dirty="0">
                <a:solidFill>
                  <a:schemeClr val="accent2">
                    <a:lumMod val="20000"/>
                    <a:lumOff val="80000"/>
                  </a:schemeClr>
                </a:solidFill>
              </a:rPr>
              <a:t>that antibiotics be prescribed for those patients with </a:t>
            </a:r>
            <a:r>
              <a:rPr lang="en-US" sz="2100" dirty="0" smtClean="0">
                <a:solidFill>
                  <a:schemeClr val="accent2">
                    <a:lumMod val="20000"/>
                    <a:lumOff val="80000"/>
                  </a:schemeClr>
                </a:solidFill>
              </a:rPr>
              <a:t>clinically diagnosed </a:t>
            </a:r>
            <a:r>
              <a:rPr lang="en-US" sz="2100" dirty="0">
                <a:solidFill>
                  <a:schemeClr val="accent2">
                    <a:lumMod val="20000"/>
                    <a:lumOff val="80000"/>
                  </a:schemeClr>
                </a:solidFill>
              </a:rPr>
              <a:t>acute sinusitis</a:t>
            </a:r>
            <a:r>
              <a:rPr lang="en-US" sz="2100" dirty="0" smtClean="0">
                <a:solidFill>
                  <a:schemeClr val="accent2">
                    <a:lumMod val="20000"/>
                    <a:lumOff val="80000"/>
                  </a:schemeClr>
                </a:solidFill>
              </a:rPr>
              <a:t>.</a:t>
            </a:r>
          </a:p>
          <a:p>
            <a:pPr>
              <a:lnSpc>
                <a:spcPts val="2200"/>
              </a:lnSpc>
            </a:pPr>
            <a:r>
              <a:rPr lang="en-US" sz="2100" dirty="0">
                <a:solidFill>
                  <a:schemeClr val="accent2">
                    <a:lumMod val="20000"/>
                    <a:lumOff val="80000"/>
                  </a:schemeClr>
                </a:solidFill>
              </a:rPr>
              <a:t>The IDSA guideline recommends amoxicillin/</a:t>
            </a:r>
            <a:r>
              <a:rPr lang="en-US" sz="2100" dirty="0" err="1">
                <a:solidFill>
                  <a:schemeClr val="accent2">
                    <a:lumMod val="20000"/>
                    <a:lumOff val="80000"/>
                  </a:schemeClr>
                </a:solidFill>
              </a:rPr>
              <a:t>clavulanate</a:t>
            </a:r>
            <a:r>
              <a:rPr lang="en-US" sz="2100" dirty="0">
                <a:solidFill>
                  <a:schemeClr val="accent2">
                    <a:lumMod val="20000"/>
                    <a:lumOff val="80000"/>
                  </a:schemeClr>
                </a:solidFill>
              </a:rPr>
              <a:t> as first line for the treatment of sinusitis. The AAP guidelines recommend amoxicillin with or without </a:t>
            </a:r>
            <a:r>
              <a:rPr lang="en-US" sz="2100" dirty="0" err="1">
                <a:solidFill>
                  <a:schemeClr val="accent2">
                    <a:lumMod val="20000"/>
                    <a:lumOff val="80000"/>
                  </a:schemeClr>
                </a:solidFill>
              </a:rPr>
              <a:t>clavulanate</a:t>
            </a:r>
            <a:r>
              <a:rPr lang="en-US" sz="2100" dirty="0" smtClean="0">
                <a:solidFill>
                  <a:schemeClr val="accent2">
                    <a:lumMod val="20000"/>
                    <a:lumOff val="80000"/>
                  </a:schemeClr>
                </a:solidFill>
              </a:rPr>
              <a:t>.</a:t>
            </a:r>
          </a:p>
          <a:p>
            <a:pPr>
              <a:lnSpc>
                <a:spcPts val="2200"/>
              </a:lnSpc>
            </a:pPr>
            <a:r>
              <a:rPr lang="en-US" sz="2100" dirty="0">
                <a:solidFill>
                  <a:schemeClr val="accent2">
                    <a:lumMod val="20000"/>
                    <a:lumOff val="80000"/>
                  </a:schemeClr>
                </a:solidFill>
              </a:rPr>
              <a:t>Patients who present with severe sinus disease or complications of sinusitis should be managed with parenteral antimicrobial therapy. Patients who have mild or moderately severe sinusitis may be treated with an oral antibiotic.</a:t>
            </a:r>
          </a:p>
          <a:p>
            <a:pPr>
              <a:lnSpc>
                <a:spcPts val="2200"/>
              </a:lnSpc>
            </a:pPr>
            <a:r>
              <a:rPr lang="en-US" sz="2100" dirty="0">
                <a:solidFill>
                  <a:schemeClr val="accent2">
                    <a:lumMod val="20000"/>
                    <a:lumOff val="80000"/>
                  </a:schemeClr>
                </a:solidFill>
              </a:rPr>
              <a:t>Antimicrobial therapy is directed at the three major pathogens of sinusitis: </a:t>
            </a:r>
            <a:r>
              <a:rPr lang="en-US" sz="2100" i="1" dirty="0">
                <a:solidFill>
                  <a:schemeClr val="accent2">
                    <a:lumMod val="20000"/>
                    <a:lumOff val="80000"/>
                  </a:schemeClr>
                </a:solidFill>
              </a:rPr>
              <a:t>S. </a:t>
            </a:r>
            <a:r>
              <a:rPr lang="en-US" sz="2100" i="1" dirty="0" err="1">
                <a:solidFill>
                  <a:schemeClr val="accent2">
                    <a:lumMod val="20000"/>
                    <a:lumOff val="80000"/>
                  </a:schemeClr>
                </a:solidFill>
              </a:rPr>
              <a:t>pneumoniae</a:t>
            </a:r>
            <a:r>
              <a:rPr lang="en-US" sz="2100" i="1" dirty="0">
                <a:solidFill>
                  <a:schemeClr val="accent2">
                    <a:lumMod val="20000"/>
                    <a:lumOff val="80000"/>
                  </a:schemeClr>
                </a:solidFill>
              </a:rPr>
              <a:t>, H. </a:t>
            </a:r>
            <a:r>
              <a:rPr lang="en-US" sz="2100" i="1" dirty="0" err="1">
                <a:solidFill>
                  <a:schemeClr val="accent2">
                    <a:lumMod val="20000"/>
                    <a:lumOff val="80000"/>
                  </a:schemeClr>
                </a:solidFill>
              </a:rPr>
              <a:t>influenzae</a:t>
            </a:r>
            <a:r>
              <a:rPr lang="en-US" sz="2100" i="1" dirty="0">
                <a:solidFill>
                  <a:schemeClr val="accent2">
                    <a:lumMod val="20000"/>
                    <a:lumOff val="80000"/>
                  </a:schemeClr>
                </a:solidFill>
              </a:rPr>
              <a:t>, </a:t>
            </a:r>
            <a:r>
              <a:rPr lang="en-US" sz="2100" dirty="0">
                <a:solidFill>
                  <a:schemeClr val="accent2">
                    <a:lumMod val="20000"/>
                    <a:lumOff val="80000"/>
                  </a:schemeClr>
                </a:solidFill>
              </a:rPr>
              <a:t>and </a:t>
            </a:r>
            <a:r>
              <a:rPr lang="en-US" sz="2100" i="1" dirty="0">
                <a:solidFill>
                  <a:schemeClr val="accent2">
                    <a:lumMod val="20000"/>
                    <a:lumOff val="80000"/>
                  </a:schemeClr>
                </a:solidFill>
              </a:rPr>
              <a:t>M. </a:t>
            </a:r>
            <a:r>
              <a:rPr lang="en-US" sz="2100" i="1" dirty="0" err="1">
                <a:solidFill>
                  <a:schemeClr val="accent2">
                    <a:lumMod val="20000"/>
                    <a:lumOff val="80000"/>
                  </a:schemeClr>
                </a:solidFill>
              </a:rPr>
              <a:t>catarrhalis</a:t>
            </a:r>
            <a:r>
              <a:rPr lang="en-US" sz="2100" i="1" dirty="0">
                <a:solidFill>
                  <a:schemeClr val="accent2">
                    <a:lumMod val="20000"/>
                    <a:lumOff val="80000"/>
                  </a:schemeClr>
                </a:solidFill>
              </a:rPr>
              <a:t>.</a:t>
            </a:r>
          </a:p>
          <a:p>
            <a:pPr>
              <a:lnSpc>
                <a:spcPts val="2200"/>
              </a:lnSpc>
            </a:pPr>
            <a:r>
              <a:rPr lang="en-US" sz="2100" dirty="0">
                <a:solidFill>
                  <a:schemeClr val="accent2">
                    <a:lumMod val="20000"/>
                    <a:lumOff val="80000"/>
                  </a:schemeClr>
                </a:solidFill>
              </a:rPr>
              <a:t>If the proportion of patients infected with </a:t>
            </a:r>
            <a:r>
              <a:rPr lang="en-US" sz="2100" i="1" dirty="0">
                <a:solidFill>
                  <a:schemeClr val="accent2">
                    <a:lumMod val="20000"/>
                    <a:lumOff val="80000"/>
                  </a:schemeClr>
                </a:solidFill>
              </a:rPr>
              <a:t>S. </a:t>
            </a:r>
            <a:r>
              <a:rPr lang="en-US" sz="2100" i="1" dirty="0" err="1">
                <a:solidFill>
                  <a:schemeClr val="accent2">
                    <a:lumMod val="20000"/>
                    <a:lumOff val="80000"/>
                  </a:schemeClr>
                </a:solidFill>
              </a:rPr>
              <a:t>pneumoniae</a:t>
            </a:r>
            <a:r>
              <a:rPr lang="en-US" sz="2100" i="1" dirty="0">
                <a:solidFill>
                  <a:schemeClr val="accent2">
                    <a:lumMod val="20000"/>
                    <a:lumOff val="80000"/>
                  </a:schemeClr>
                </a:solidFill>
              </a:rPr>
              <a:t> </a:t>
            </a:r>
            <a:r>
              <a:rPr lang="en-US" sz="2100" dirty="0">
                <a:solidFill>
                  <a:schemeClr val="accent2">
                    <a:lumMod val="20000"/>
                    <a:lumOff val="80000"/>
                  </a:schemeClr>
                </a:solidFill>
              </a:rPr>
              <a:t>that are </a:t>
            </a:r>
            <a:r>
              <a:rPr lang="en-US" sz="2100" dirty="0" err="1">
                <a:solidFill>
                  <a:schemeClr val="accent2">
                    <a:lumMod val="20000"/>
                    <a:lumOff val="80000"/>
                  </a:schemeClr>
                </a:solidFill>
              </a:rPr>
              <a:t>nonsusceptible</a:t>
            </a:r>
            <a:r>
              <a:rPr lang="en-US" sz="2100" dirty="0">
                <a:solidFill>
                  <a:schemeClr val="accent2">
                    <a:lumMod val="20000"/>
                    <a:lumOff val="80000"/>
                  </a:schemeClr>
                </a:solidFill>
              </a:rPr>
              <a:t> to penicillin are decreasing, then standard-dose amoxicillin (45 mg/kg/day) rather than high-dose amoxicillin (80 to90 mg/kg/day, maximum 4 g/day) may be used</a:t>
            </a:r>
            <a:r>
              <a:rPr lang="en-US" sz="2100" dirty="0" smtClean="0">
                <a:solidFill>
                  <a:schemeClr val="accent2">
                    <a:lumMod val="20000"/>
                    <a:lumOff val="80000"/>
                  </a:schemeClr>
                </a:solidFill>
              </a:rPr>
              <a:t>.</a:t>
            </a:r>
            <a:endParaRPr lang="en-US" sz="2100" dirty="0">
              <a:solidFill>
                <a:schemeClr val="accent2">
                  <a:lumMod val="20000"/>
                  <a:lumOff val="80000"/>
                </a:schemeClr>
              </a:solidFill>
            </a:endParaRPr>
          </a:p>
        </p:txBody>
      </p:sp>
    </p:spTree>
    <p:extLst>
      <p:ext uri="{BB962C8B-B14F-4D97-AF65-F5344CB8AC3E}">
        <p14:creationId xmlns:p14="http://schemas.microsoft.com/office/powerpoint/2010/main" val="2153457551"/>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077200" cy="5791200"/>
          </a:xfrm>
        </p:spPr>
        <p:txBody>
          <a:bodyPr>
            <a:normAutofit/>
          </a:bodyPr>
          <a:lstStyle/>
          <a:p>
            <a:r>
              <a:rPr lang="en-US" sz="2100" dirty="0" smtClean="0">
                <a:solidFill>
                  <a:schemeClr val="accent2">
                    <a:lumMod val="20000"/>
                    <a:lumOff val="80000"/>
                  </a:schemeClr>
                </a:solidFill>
              </a:rPr>
              <a:t>However</a:t>
            </a:r>
            <a:r>
              <a:rPr lang="en-US" sz="2100" dirty="0">
                <a:solidFill>
                  <a:schemeClr val="accent2">
                    <a:lumMod val="20000"/>
                    <a:lumOff val="80000"/>
                  </a:schemeClr>
                </a:solidFill>
              </a:rPr>
              <a:t>, if </a:t>
            </a:r>
            <a:r>
              <a:rPr lang="en-US" sz="2100" dirty="0" smtClean="0">
                <a:solidFill>
                  <a:schemeClr val="accent2">
                    <a:lumMod val="20000"/>
                    <a:lumOff val="80000"/>
                  </a:schemeClr>
                </a:solidFill>
              </a:rPr>
              <a:t>rates of </a:t>
            </a:r>
            <a:r>
              <a:rPr lang="en-US" sz="2100" dirty="0">
                <a:solidFill>
                  <a:schemeClr val="accent2">
                    <a:lumMod val="20000"/>
                    <a:lumOff val="80000"/>
                  </a:schemeClr>
                </a:solidFill>
              </a:rPr>
              <a:t>isolation of β-lactamase-producing </a:t>
            </a:r>
            <a:r>
              <a:rPr lang="en-US" sz="2100" i="1" dirty="0">
                <a:solidFill>
                  <a:schemeClr val="accent2">
                    <a:lumMod val="20000"/>
                    <a:lumOff val="80000"/>
                  </a:schemeClr>
                </a:solidFill>
              </a:rPr>
              <a:t>H. </a:t>
            </a:r>
            <a:r>
              <a:rPr lang="en-US" sz="2100" i="1" dirty="0" err="1">
                <a:solidFill>
                  <a:schemeClr val="accent2">
                    <a:lumMod val="20000"/>
                    <a:lumOff val="80000"/>
                  </a:schemeClr>
                </a:solidFill>
              </a:rPr>
              <a:t>influenzae</a:t>
            </a:r>
            <a:r>
              <a:rPr lang="en-US" sz="2100" i="1" dirty="0">
                <a:solidFill>
                  <a:schemeClr val="accent2">
                    <a:lumMod val="20000"/>
                    <a:lumOff val="80000"/>
                  </a:schemeClr>
                </a:solidFill>
              </a:rPr>
              <a:t> </a:t>
            </a:r>
            <a:r>
              <a:rPr lang="en-US" sz="2100" dirty="0">
                <a:solidFill>
                  <a:schemeClr val="accent2">
                    <a:lumMod val="20000"/>
                    <a:lumOff val="80000"/>
                  </a:schemeClr>
                </a:solidFill>
              </a:rPr>
              <a:t>are </a:t>
            </a:r>
            <a:r>
              <a:rPr lang="en-US" sz="2100" dirty="0" smtClean="0">
                <a:solidFill>
                  <a:schemeClr val="accent2">
                    <a:lumMod val="20000"/>
                    <a:lumOff val="80000"/>
                  </a:schemeClr>
                </a:solidFill>
              </a:rPr>
              <a:t>increasing, then </a:t>
            </a:r>
            <a:r>
              <a:rPr lang="en-US" sz="2100" dirty="0">
                <a:solidFill>
                  <a:schemeClr val="accent2">
                    <a:lumMod val="20000"/>
                    <a:lumOff val="80000"/>
                  </a:schemeClr>
                </a:solidFill>
              </a:rPr>
              <a:t>a β-lactamase-stable drug such as amoxicillin/</a:t>
            </a:r>
            <a:r>
              <a:rPr lang="en-US" sz="2100" dirty="0" err="1">
                <a:solidFill>
                  <a:schemeClr val="accent2">
                    <a:lumMod val="20000"/>
                    <a:lumOff val="80000"/>
                  </a:schemeClr>
                </a:solidFill>
              </a:rPr>
              <a:t>clavulanate</a:t>
            </a:r>
            <a:r>
              <a:rPr lang="en-US" sz="2100" dirty="0">
                <a:solidFill>
                  <a:schemeClr val="accent2">
                    <a:lumMod val="20000"/>
                    <a:lumOff val="80000"/>
                  </a:schemeClr>
                </a:solidFill>
              </a:rPr>
              <a:t> or </a:t>
            </a:r>
            <a:r>
              <a:rPr lang="en-US" sz="2100" dirty="0" smtClean="0">
                <a:solidFill>
                  <a:schemeClr val="accent2">
                    <a:lumMod val="20000"/>
                    <a:lumOff val="80000"/>
                  </a:schemeClr>
                </a:solidFill>
              </a:rPr>
              <a:t>an advanced-generation </a:t>
            </a:r>
            <a:r>
              <a:rPr lang="en-US" sz="2100" dirty="0">
                <a:solidFill>
                  <a:schemeClr val="accent2">
                    <a:lumMod val="20000"/>
                    <a:lumOff val="80000"/>
                  </a:schemeClr>
                </a:solidFill>
              </a:rPr>
              <a:t>cephalosporin would be </a:t>
            </a:r>
            <a:r>
              <a:rPr lang="en-US" sz="2100" dirty="0" smtClean="0">
                <a:solidFill>
                  <a:schemeClr val="accent2">
                    <a:lumMod val="20000"/>
                    <a:lumOff val="80000"/>
                  </a:schemeClr>
                </a:solidFill>
              </a:rPr>
              <a:t>indicated. For </a:t>
            </a:r>
            <a:r>
              <a:rPr lang="en-US" sz="2100" dirty="0">
                <a:solidFill>
                  <a:schemeClr val="accent2">
                    <a:lumMod val="20000"/>
                    <a:lumOff val="80000"/>
                  </a:schemeClr>
                </a:solidFill>
              </a:rPr>
              <a:t>most adults and children, amoxicillin with or without </a:t>
            </a:r>
            <a:r>
              <a:rPr lang="en-US" sz="2100" dirty="0" err="1">
                <a:solidFill>
                  <a:schemeClr val="accent2">
                    <a:lumMod val="20000"/>
                    <a:lumOff val="80000"/>
                  </a:schemeClr>
                </a:solidFill>
              </a:rPr>
              <a:t>clavulanate</a:t>
            </a:r>
            <a:r>
              <a:rPr lang="en-US" sz="2100" dirty="0">
                <a:solidFill>
                  <a:schemeClr val="accent2">
                    <a:lumMod val="20000"/>
                    <a:lumOff val="80000"/>
                  </a:schemeClr>
                </a:solidFill>
              </a:rPr>
              <a:t> remains an excellent first-line agent.</a:t>
            </a:r>
          </a:p>
          <a:p>
            <a:r>
              <a:rPr lang="en-US" sz="2100" dirty="0">
                <a:solidFill>
                  <a:schemeClr val="accent2">
                    <a:lumMod val="20000"/>
                    <a:lumOff val="80000"/>
                  </a:schemeClr>
                </a:solidFill>
              </a:rPr>
              <a:t>High-dose amoxicillin or high-dose amoxicillin/</a:t>
            </a:r>
            <a:r>
              <a:rPr lang="en-US" sz="2100" dirty="0" err="1">
                <a:solidFill>
                  <a:schemeClr val="accent2">
                    <a:lumMod val="20000"/>
                    <a:lumOff val="80000"/>
                  </a:schemeClr>
                </a:solidFill>
              </a:rPr>
              <a:t>clavulanate</a:t>
            </a:r>
            <a:r>
              <a:rPr lang="en-US" sz="2100" dirty="0">
                <a:solidFill>
                  <a:schemeClr val="accent2">
                    <a:lumMod val="20000"/>
                    <a:lumOff val="80000"/>
                  </a:schemeClr>
                </a:solidFill>
              </a:rPr>
              <a:t> (2 g orally twice daily) should be used when the patient is at high risk for penicillin </a:t>
            </a:r>
            <a:r>
              <a:rPr lang="en-US" sz="2100" dirty="0" err="1">
                <a:solidFill>
                  <a:schemeClr val="accent2">
                    <a:lumMod val="20000"/>
                    <a:lumOff val="80000"/>
                  </a:schemeClr>
                </a:solidFill>
              </a:rPr>
              <a:t>nonsusceptible</a:t>
            </a:r>
            <a:r>
              <a:rPr lang="en-US" sz="2100" dirty="0">
                <a:solidFill>
                  <a:schemeClr val="accent2">
                    <a:lumMod val="20000"/>
                    <a:lumOff val="80000"/>
                  </a:schemeClr>
                </a:solidFill>
              </a:rPr>
              <a:t> </a:t>
            </a:r>
            <a:r>
              <a:rPr lang="en-US" sz="2100" i="1" dirty="0">
                <a:solidFill>
                  <a:schemeClr val="accent2">
                    <a:lumMod val="20000"/>
                    <a:lumOff val="80000"/>
                  </a:schemeClr>
                </a:solidFill>
              </a:rPr>
              <a:t>S. </a:t>
            </a:r>
            <a:r>
              <a:rPr lang="en-US" sz="2100" i="1" dirty="0" err="1">
                <a:solidFill>
                  <a:schemeClr val="accent2">
                    <a:lumMod val="20000"/>
                    <a:lumOff val="80000"/>
                  </a:schemeClr>
                </a:solidFill>
              </a:rPr>
              <a:t>pneumoniae</a:t>
            </a:r>
            <a:r>
              <a:rPr lang="en-US" sz="2100" i="1" dirty="0">
                <a:solidFill>
                  <a:schemeClr val="accent2">
                    <a:lumMod val="20000"/>
                    <a:lumOff val="80000"/>
                  </a:schemeClr>
                </a:solidFill>
              </a:rPr>
              <a:t> </a:t>
            </a:r>
            <a:r>
              <a:rPr lang="en-US" sz="2100" dirty="0">
                <a:solidFill>
                  <a:schemeClr val="accent2">
                    <a:lumMod val="20000"/>
                    <a:lumOff val="80000"/>
                  </a:schemeClr>
                </a:solidFill>
              </a:rPr>
              <a:t>(≥10% </a:t>
            </a:r>
            <a:r>
              <a:rPr lang="en-US" sz="2100" dirty="0" err="1">
                <a:solidFill>
                  <a:schemeClr val="accent2">
                    <a:lumMod val="20000"/>
                    <a:lumOff val="80000"/>
                  </a:schemeClr>
                </a:solidFill>
              </a:rPr>
              <a:t>nonsusceptible</a:t>
            </a:r>
            <a:r>
              <a:rPr lang="en-US" sz="2100" dirty="0">
                <a:solidFill>
                  <a:schemeClr val="accent2">
                    <a:lumMod val="20000"/>
                    <a:lumOff val="80000"/>
                  </a:schemeClr>
                </a:solidFill>
              </a:rPr>
              <a:t> pneumococci, attendance at day care, age younger than 2 years or older than 65 years, recent hospitalization, antibiotics in the past month). In the child with a significant penicillin allergy, </a:t>
            </a:r>
            <a:r>
              <a:rPr lang="en-US" sz="2100" dirty="0" err="1">
                <a:solidFill>
                  <a:schemeClr val="accent2">
                    <a:lumMod val="20000"/>
                    <a:lumOff val="80000"/>
                  </a:schemeClr>
                </a:solidFill>
              </a:rPr>
              <a:t>cefdinir</a:t>
            </a:r>
            <a:r>
              <a:rPr lang="en-US" sz="2100" dirty="0">
                <a:solidFill>
                  <a:schemeClr val="accent2">
                    <a:lumMod val="20000"/>
                    <a:lumOff val="80000"/>
                  </a:schemeClr>
                </a:solidFill>
              </a:rPr>
              <a:t>, cefuroxime, or </a:t>
            </a:r>
            <a:r>
              <a:rPr lang="en-US" sz="2100" dirty="0" err="1">
                <a:solidFill>
                  <a:schemeClr val="accent2">
                    <a:lumMod val="20000"/>
                    <a:lumOff val="80000"/>
                  </a:schemeClr>
                </a:solidFill>
              </a:rPr>
              <a:t>cefpodoxime</a:t>
            </a:r>
            <a:r>
              <a:rPr lang="en-US" sz="2100" dirty="0">
                <a:solidFill>
                  <a:schemeClr val="accent2">
                    <a:lumMod val="20000"/>
                    <a:lumOff val="80000"/>
                  </a:schemeClr>
                </a:solidFill>
              </a:rPr>
              <a:t> </a:t>
            </a:r>
            <a:r>
              <a:rPr lang="en-US" sz="2100" dirty="0" err="1">
                <a:solidFill>
                  <a:schemeClr val="accent2">
                    <a:lumMod val="20000"/>
                    <a:lumOff val="80000"/>
                  </a:schemeClr>
                </a:solidFill>
              </a:rPr>
              <a:t>proxetil</a:t>
            </a:r>
            <a:r>
              <a:rPr lang="en-US" sz="2100" dirty="0">
                <a:solidFill>
                  <a:schemeClr val="accent2">
                    <a:lumMod val="20000"/>
                    <a:lumOff val="80000"/>
                  </a:schemeClr>
                </a:solidFill>
              </a:rPr>
              <a:t> may be used. Alternative agents in adults include a respiratory </a:t>
            </a:r>
            <a:r>
              <a:rPr lang="en-US" sz="2100" dirty="0" err="1">
                <a:solidFill>
                  <a:schemeClr val="accent2">
                    <a:lumMod val="20000"/>
                    <a:lumOff val="80000"/>
                  </a:schemeClr>
                </a:solidFill>
              </a:rPr>
              <a:t>fluoroquinolone</a:t>
            </a:r>
            <a:r>
              <a:rPr lang="en-US" sz="2100" dirty="0">
                <a:solidFill>
                  <a:schemeClr val="accent2">
                    <a:lumMod val="20000"/>
                    <a:lumOff val="80000"/>
                  </a:schemeClr>
                </a:solidFill>
              </a:rPr>
              <a:t> (such as levofloxacin or </a:t>
            </a:r>
            <a:r>
              <a:rPr lang="en-US" sz="2100" dirty="0" err="1">
                <a:solidFill>
                  <a:schemeClr val="accent2">
                    <a:lumMod val="20000"/>
                    <a:lumOff val="80000"/>
                  </a:schemeClr>
                </a:solidFill>
              </a:rPr>
              <a:t>moxifloxacin</a:t>
            </a:r>
            <a:r>
              <a:rPr lang="en-US" sz="2100" dirty="0">
                <a:solidFill>
                  <a:schemeClr val="accent2">
                    <a:lumMod val="20000"/>
                    <a:lumOff val="80000"/>
                  </a:schemeClr>
                </a:solidFill>
              </a:rPr>
              <a:t>) or doxycycline</a:t>
            </a:r>
            <a:r>
              <a:rPr lang="en-US" sz="2100" dirty="0" smtClean="0">
                <a:solidFill>
                  <a:schemeClr val="accent2">
                    <a:lumMod val="20000"/>
                    <a:lumOff val="80000"/>
                  </a:schemeClr>
                </a:solidFill>
              </a:rPr>
              <a:t>.</a:t>
            </a:r>
          </a:p>
          <a:p>
            <a:r>
              <a:rPr lang="en-US" sz="2100" dirty="0">
                <a:solidFill>
                  <a:schemeClr val="accent2">
                    <a:lumMod val="20000"/>
                    <a:lumOff val="80000"/>
                  </a:schemeClr>
                </a:solidFill>
              </a:rPr>
              <a:t>The macrolides have become popular in the treatment of sinusitis due to their once-daily dosing and shorter courses</a:t>
            </a:r>
            <a:r>
              <a:rPr lang="en-US" sz="2100" dirty="0" smtClean="0">
                <a:solidFill>
                  <a:schemeClr val="accent2">
                    <a:lumMod val="20000"/>
                    <a:lumOff val="80000"/>
                  </a:schemeClr>
                </a:solidFill>
              </a:rPr>
              <a:t>.</a:t>
            </a:r>
            <a:endParaRPr lang="en-US" sz="2100" dirty="0">
              <a:solidFill>
                <a:schemeClr val="accent2">
                  <a:lumMod val="20000"/>
                  <a:lumOff val="80000"/>
                </a:schemeClr>
              </a:solidFill>
            </a:endParaRPr>
          </a:p>
        </p:txBody>
      </p:sp>
    </p:spTree>
    <p:extLst>
      <p:ext uri="{BB962C8B-B14F-4D97-AF65-F5344CB8AC3E}">
        <p14:creationId xmlns:p14="http://schemas.microsoft.com/office/powerpoint/2010/main" val="3011113475"/>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001000" cy="6248400"/>
          </a:xfrm>
        </p:spPr>
        <p:txBody>
          <a:bodyPr>
            <a:normAutofit/>
          </a:bodyPr>
          <a:lstStyle/>
          <a:p>
            <a:r>
              <a:rPr lang="en-US" sz="2100" dirty="0">
                <a:solidFill>
                  <a:schemeClr val="accent2">
                    <a:lumMod val="20000"/>
                    <a:lumOff val="80000"/>
                  </a:schemeClr>
                </a:solidFill>
              </a:rPr>
              <a:t>Neither azithromycin nor clarithromycin have adequate coverage for </a:t>
            </a:r>
            <a:r>
              <a:rPr lang="en-US" sz="2100" i="1" dirty="0">
                <a:solidFill>
                  <a:schemeClr val="accent2">
                    <a:lumMod val="20000"/>
                    <a:lumOff val="80000"/>
                  </a:schemeClr>
                </a:solidFill>
              </a:rPr>
              <a:t>H. </a:t>
            </a:r>
            <a:r>
              <a:rPr lang="en-US" sz="2100" i="1" dirty="0" err="1">
                <a:solidFill>
                  <a:schemeClr val="accent2">
                    <a:lumMod val="20000"/>
                    <a:lumOff val="80000"/>
                  </a:schemeClr>
                </a:solidFill>
              </a:rPr>
              <a:t>influenzae</a:t>
            </a:r>
            <a:r>
              <a:rPr lang="en-US" sz="2100" i="1" dirty="0">
                <a:solidFill>
                  <a:schemeClr val="accent2">
                    <a:lumMod val="20000"/>
                    <a:lumOff val="80000"/>
                  </a:schemeClr>
                </a:solidFill>
              </a:rPr>
              <a:t> </a:t>
            </a:r>
            <a:r>
              <a:rPr lang="en-US" sz="2100" dirty="0">
                <a:solidFill>
                  <a:schemeClr val="accent2">
                    <a:lumMod val="20000"/>
                    <a:lumOff val="80000"/>
                  </a:schemeClr>
                </a:solidFill>
              </a:rPr>
              <a:t>and </a:t>
            </a:r>
            <a:r>
              <a:rPr lang="en-US" sz="2100" i="1" dirty="0">
                <a:solidFill>
                  <a:schemeClr val="accent2">
                    <a:lumMod val="20000"/>
                    <a:lumOff val="80000"/>
                  </a:schemeClr>
                </a:solidFill>
              </a:rPr>
              <a:t>S. </a:t>
            </a:r>
            <a:r>
              <a:rPr lang="en-US" sz="2100" i="1" dirty="0" err="1">
                <a:solidFill>
                  <a:schemeClr val="accent2">
                    <a:lumMod val="20000"/>
                    <a:lumOff val="80000"/>
                  </a:schemeClr>
                </a:solidFill>
              </a:rPr>
              <a:t>pneumoniae</a:t>
            </a:r>
            <a:r>
              <a:rPr lang="en-US" sz="2100" i="1" dirty="0">
                <a:solidFill>
                  <a:schemeClr val="accent2">
                    <a:lumMod val="20000"/>
                    <a:lumOff val="80000"/>
                  </a:schemeClr>
                </a:solidFill>
              </a:rPr>
              <a:t>, </a:t>
            </a:r>
            <a:r>
              <a:rPr lang="en-US" sz="2100" dirty="0">
                <a:solidFill>
                  <a:schemeClr val="accent2">
                    <a:lumMod val="20000"/>
                    <a:lumOff val="80000"/>
                  </a:schemeClr>
                </a:solidFill>
              </a:rPr>
              <a:t>the two leading pathogens in acute bacterial sinusitis.</a:t>
            </a:r>
          </a:p>
          <a:p>
            <a:r>
              <a:rPr lang="en-US" sz="2100" dirty="0" smtClean="0">
                <a:solidFill>
                  <a:schemeClr val="accent2">
                    <a:lumMod val="20000"/>
                    <a:lumOff val="80000"/>
                  </a:schemeClr>
                </a:solidFill>
              </a:rPr>
              <a:t>Patients </a:t>
            </a:r>
            <a:r>
              <a:rPr lang="en-US" sz="2100" dirty="0">
                <a:solidFill>
                  <a:schemeClr val="accent2">
                    <a:lumMod val="20000"/>
                    <a:lumOff val="80000"/>
                  </a:schemeClr>
                </a:solidFill>
              </a:rPr>
              <a:t>treated with an antimicrobial may be expected to improve within 48 to 72 hours of starting therapy. If the patient fails to improve during this time frame, either the diagnosis of sinusitis should be suspect or a broader-spectrum agent should be used.</a:t>
            </a:r>
          </a:p>
          <a:p>
            <a:r>
              <a:rPr lang="en-US" sz="2100" i="1" dirty="0" smtClean="0">
                <a:solidFill>
                  <a:schemeClr val="accent2">
                    <a:lumMod val="20000"/>
                    <a:lumOff val="80000"/>
                  </a:schemeClr>
                </a:solidFill>
              </a:rPr>
              <a:t>S</a:t>
            </a:r>
            <a:r>
              <a:rPr lang="en-US" sz="2100" i="1" dirty="0">
                <a:solidFill>
                  <a:schemeClr val="accent2">
                    <a:lumMod val="20000"/>
                    <a:lumOff val="80000"/>
                  </a:schemeClr>
                </a:solidFill>
              </a:rPr>
              <a:t>. </a:t>
            </a:r>
            <a:r>
              <a:rPr lang="en-US" sz="2100" i="1" dirty="0" err="1" smtClean="0">
                <a:solidFill>
                  <a:schemeClr val="accent2">
                    <a:lumMod val="20000"/>
                    <a:lumOff val="80000"/>
                  </a:schemeClr>
                </a:solidFill>
              </a:rPr>
              <a:t>pneumoniae</a:t>
            </a:r>
            <a:r>
              <a:rPr lang="en-US" sz="2100" i="1" dirty="0">
                <a:solidFill>
                  <a:schemeClr val="accent2">
                    <a:lumMod val="20000"/>
                    <a:lumOff val="80000"/>
                  </a:schemeClr>
                </a:solidFill>
              </a:rPr>
              <a:t> </a:t>
            </a:r>
            <a:r>
              <a:rPr lang="en-US" sz="2100" dirty="0" smtClean="0">
                <a:solidFill>
                  <a:schemeClr val="accent2">
                    <a:lumMod val="20000"/>
                    <a:lumOff val="80000"/>
                  </a:schemeClr>
                </a:solidFill>
              </a:rPr>
              <a:t>and </a:t>
            </a:r>
            <a:r>
              <a:rPr lang="en-US" sz="2100" dirty="0">
                <a:solidFill>
                  <a:schemeClr val="accent2">
                    <a:lumMod val="20000"/>
                    <a:lumOff val="80000"/>
                  </a:schemeClr>
                </a:solidFill>
              </a:rPr>
              <a:t>β-lactamase-producing </a:t>
            </a:r>
            <a:r>
              <a:rPr lang="en-US" sz="2100" i="1" dirty="0">
                <a:solidFill>
                  <a:schemeClr val="accent2">
                    <a:lumMod val="20000"/>
                    <a:lumOff val="80000"/>
                  </a:schemeClr>
                </a:solidFill>
              </a:rPr>
              <a:t>H. </a:t>
            </a:r>
            <a:r>
              <a:rPr lang="en-US" sz="2100" i="1" dirty="0" err="1">
                <a:solidFill>
                  <a:schemeClr val="accent2">
                    <a:lumMod val="20000"/>
                    <a:lumOff val="80000"/>
                  </a:schemeClr>
                </a:solidFill>
              </a:rPr>
              <a:t>influenzae</a:t>
            </a:r>
            <a:r>
              <a:rPr lang="en-US" sz="2100" i="1" dirty="0">
                <a:solidFill>
                  <a:schemeClr val="accent2">
                    <a:lumMod val="20000"/>
                    <a:lumOff val="80000"/>
                  </a:schemeClr>
                </a:solidFill>
              </a:rPr>
              <a:t> </a:t>
            </a:r>
            <a:r>
              <a:rPr lang="en-US" sz="2100" dirty="0">
                <a:solidFill>
                  <a:schemeClr val="accent2">
                    <a:lumMod val="20000"/>
                    <a:lumOff val="80000"/>
                  </a:schemeClr>
                </a:solidFill>
              </a:rPr>
              <a:t>and </a:t>
            </a:r>
            <a:r>
              <a:rPr lang="en-US" sz="2100" i="1" dirty="0">
                <a:solidFill>
                  <a:schemeClr val="accent2">
                    <a:lumMod val="20000"/>
                    <a:lumOff val="80000"/>
                  </a:schemeClr>
                </a:solidFill>
              </a:rPr>
              <a:t>M. </a:t>
            </a:r>
            <a:r>
              <a:rPr lang="en-US" sz="2100" i="1" dirty="0" err="1">
                <a:solidFill>
                  <a:schemeClr val="accent2">
                    <a:lumMod val="20000"/>
                    <a:lumOff val="80000"/>
                  </a:schemeClr>
                </a:solidFill>
              </a:rPr>
              <a:t>catarrhalis</a:t>
            </a:r>
            <a:r>
              <a:rPr lang="en-US" sz="2100" i="1" dirty="0">
                <a:solidFill>
                  <a:schemeClr val="accent2">
                    <a:lumMod val="20000"/>
                    <a:lumOff val="80000"/>
                  </a:schemeClr>
                </a:solidFill>
              </a:rPr>
              <a:t>, </a:t>
            </a:r>
            <a:r>
              <a:rPr lang="en-US" sz="2100" dirty="0" smtClean="0">
                <a:solidFill>
                  <a:schemeClr val="accent2">
                    <a:lumMod val="20000"/>
                    <a:lumOff val="80000"/>
                  </a:schemeClr>
                </a:solidFill>
              </a:rPr>
              <a:t>regimens in </a:t>
            </a:r>
            <a:r>
              <a:rPr lang="en-US" sz="2100" dirty="0">
                <a:solidFill>
                  <a:schemeClr val="accent2">
                    <a:lumMod val="20000"/>
                    <a:lumOff val="80000"/>
                  </a:schemeClr>
                </a:solidFill>
              </a:rPr>
              <a:t>the child or adult failing therapy with high-dose </a:t>
            </a:r>
            <a:r>
              <a:rPr lang="en-US" sz="2100" dirty="0" smtClean="0">
                <a:solidFill>
                  <a:schemeClr val="accent2">
                    <a:lumMod val="20000"/>
                    <a:lumOff val="80000"/>
                  </a:schemeClr>
                </a:solidFill>
              </a:rPr>
              <a:t>amoxicillin/</a:t>
            </a:r>
            <a:r>
              <a:rPr lang="en-US" sz="2100" dirty="0" err="1" smtClean="0">
                <a:solidFill>
                  <a:schemeClr val="accent2">
                    <a:lumMod val="20000"/>
                    <a:lumOff val="80000"/>
                  </a:schemeClr>
                </a:solidFill>
              </a:rPr>
              <a:t>clavulanate</a:t>
            </a:r>
            <a:r>
              <a:rPr lang="en-US" sz="2100" dirty="0" smtClean="0">
                <a:solidFill>
                  <a:schemeClr val="accent2">
                    <a:lumMod val="20000"/>
                    <a:lumOff val="80000"/>
                  </a:schemeClr>
                </a:solidFill>
              </a:rPr>
              <a:t> </a:t>
            </a:r>
            <a:r>
              <a:rPr lang="en-US" sz="2100" dirty="0">
                <a:solidFill>
                  <a:schemeClr val="accent2">
                    <a:lumMod val="20000"/>
                    <a:lumOff val="80000"/>
                  </a:schemeClr>
                </a:solidFill>
              </a:rPr>
              <a:t>should include a respiratory </a:t>
            </a:r>
            <a:r>
              <a:rPr lang="en-US" sz="2100" dirty="0" err="1">
                <a:solidFill>
                  <a:schemeClr val="accent2">
                    <a:lumMod val="20000"/>
                    <a:lumOff val="80000"/>
                  </a:schemeClr>
                </a:solidFill>
              </a:rPr>
              <a:t>fluoroquinolone</a:t>
            </a:r>
            <a:r>
              <a:rPr lang="en-US" sz="2100" dirty="0">
                <a:solidFill>
                  <a:schemeClr val="accent2">
                    <a:lumMod val="20000"/>
                    <a:lumOff val="80000"/>
                  </a:schemeClr>
                </a:solidFill>
              </a:rPr>
              <a:t> or the </a:t>
            </a:r>
            <a:r>
              <a:rPr lang="en-US" sz="2100" dirty="0" smtClean="0">
                <a:solidFill>
                  <a:schemeClr val="accent2">
                    <a:lumMod val="20000"/>
                    <a:lumOff val="80000"/>
                  </a:schemeClr>
                </a:solidFill>
              </a:rPr>
              <a:t>combination of </a:t>
            </a:r>
            <a:r>
              <a:rPr lang="en-US" sz="2100" dirty="0" err="1">
                <a:solidFill>
                  <a:schemeClr val="accent2">
                    <a:lumMod val="20000"/>
                    <a:lumOff val="80000"/>
                  </a:schemeClr>
                </a:solidFill>
              </a:rPr>
              <a:t>cefixime</a:t>
            </a:r>
            <a:r>
              <a:rPr lang="en-US" sz="2100" dirty="0">
                <a:solidFill>
                  <a:schemeClr val="accent2">
                    <a:lumMod val="20000"/>
                    <a:lumOff val="80000"/>
                  </a:schemeClr>
                </a:solidFill>
              </a:rPr>
              <a:t> with either clindamycin or linezolid</a:t>
            </a:r>
            <a:r>
              <a:rPr lang="en-US" sz="2100" dirty="0" smtClean="0">
                <a:solidFill>
                  <a:schemeClr val="accent2">
                    <a:lumMod val="20000"/>
                    <a:lumOff val="80000"/>
                  </a:schemeClr>
                </a:solidFill>
              </a:rPr>
              <a:t>.</a:t>
            </a:r>
          </a:p>
          <a:p>
            <a:r>
              <a:rPr lang="en-US" sz="2100" dirty="0" smtClean="0">
                <a:solidFill>
                  <a:schemeClr val="accent2">
                    <a:lumMod val="20000"/>
                    <a:lumOff val="80000"/>
                  </a:schemeClr>
                </a:solidFill>
              </a:rPr>
              <a:t>The </a:t>
            </a:r>
            <a:r>
              <a:rPr lang="en-US" sz="2100" dirty="0">
                <a:solidFill>
                  <a:schemeClr val="accent2">
                    <a:lumMod val="20000"/>
                    <a:lumOff val="80000"/>
                  </a:schemeClr>
                </a:solidFill>
              </a:rPr>
              <a:t>exact duration required for the treatment of sinusitis </a:t>
            </a:r>
            <a:r>
              <a:rPr lang="en-US" sz="2100" dirty="0" smtClean="0">
                <a:solidFill>
                  <a:schemeClr val="accent2">
                    <a:lumMod val="20000"/>
                    <a:lumOff val="80000"/>
                  </a:schemeClr>
                </a:solidFill>
              </a:rPr>
              <a:t>is unknown.</a:t>
            </a:r>
          </a:p>
          <a:p>
            <a:r>
              <a:rPr lang="en-US" sz="2100" dirty="0" smtClean="0">
                <a:solidFill>
                  <a:schemeClr val="accent2">
                    <a:lumMod val="20000"/>
                    <a:lumOff val="80000"/>
                  </a:schemeClr>
                </a:solidFill>
              </a:rPr>
              <a:t>Recommendations </a:t>
            </a:r>
            <a:r>
              <a:rPr lang="en-US" sz="2100" dirty="0">
                <a:solidFill>
                  <a:schemeClr val="accent2">
                    <a:lumMod val="20000"/>
                    <a:lumOff val="80000"/>
                  </a:schemeClr>
                </a:solidFill>
              </a:rPr>
              <a:t>based on clinical observations </a:t>
            </a:r>
            <a:r>
              <a:rPr lang="en-US" sz="2100" dirty="0" smtClean="0">
                <a:solidFill>
                  <a:schemeClr val="accent2">
                    <a:lumMod val="20000"/>
                    <a:lumOff val="80000"/>
                  </a:schemeClr>
                </a:solidFill>
              </a:rPr>
              <a:t>have varied </a:t>
            </a:r>
            <a:r>
              <a:rPr lang="en-US" sz="2100" dirty="0">
                <a:solidFill>
                  <a:schemeClr val="accent2">
                    <a:lumMod val="20000"/>
                    <a:lumOff val="80000"/>
                  </a:schemeClr>
                </a:solidFill>
              </a:rPr>
              <a:t>widely, from 10 to 28 days of treatment. A treatment course </a:t>
            </a:r>
            <a:r>
              <a:rPr lang="en-US" sz="2100" dirty="0" smtClean="0">
                <a:solidFill>
                  <a:schemeClr val="accent2">
                    <a:lumMod val="20000"/>
                    <a:lumOff val="80000"/>
                  </a:schemeClr>
                </a:solidFill>
              </a:rPr>
              <a:t>of 10 </a:t>
            </a:r>
            <a:r>
              <a:rPr lang="en-US" sz="2100" dirty="0">
                <a:solidFill>
                  <a:schemeClr val="accent2">
                    <a:lumMod val="20000"/>
                    <a:lumOff val="80000"/>
                  </a:schemeClr>
                </a:solidFill>
              </a:rPr>
              <a:t>days is typical. Some guidelines suggest that therapy be </a:t>
            </a:r>
            <a:r>
              <a:rPr lang="en-US" sz="2100" dirty="0" smtClean="0">
                <a:solidFill>
                  <a:schemeClr val="accent2">
                    <a:lumMod val="20000"/>
                    <a:lumOff val="80000"/>
                  </a:schemeClr>
                </a:solidFill>
              </a:rPr>
              <a:t>continued for </a:t>
            </a:r>
            <a:r>
              <a:rPr lang="en-US" sz="2100" dirty="0">
                <a:solidFill>
                  <a:schemeClr val="accent2">
                    <a:lumMod val="20000"/>
                    <a:lumOff val="80000"/>
                  </a:schemeClr>
                </a:solidFill>
              </a:rPr>
              <a:t>7 days after the patient becomes free of signs and symptoms.</a:t>
            </a:r>
          </a:p>
        </p:txBody>
      </p:sp>
    </p:spTree>
    <p:extLst>
      <p:ext uri="{BB962C8B-B14F-4D97-AF65-F5344CB8AC3E}">
        <p14:creationId xmlns:p14="http://schemas.microsoft.com/office/powerpoint/2010/main" val="4281018825"/>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sz="2400" b="1" dirty="0">
                <a:solidFill>
                  <a:schemeClr val="accent2">
                    <a:lumMod val="20000"/>
                    <a:lumOff val="80000"/>
                  </a:schemeClr>
                </a:solidFill>
              </a:rPr>
              <a:t>Corticosteroids</a:t>
            </a:r>
            <a:endParaRPr lang="en-US" sz="2400" dirty="0">
              <a:solidFill>
                <a:schemeClr val="accent2">
                  <a:lumMod val="20000"/>
                  <a:lumOff val="80000"/>
                </a:schemeClr>
              </a:solidFill>
            </a:endParaRPr>
          </a:p>
        </p:txBody>
      </p:sp>
      <p:sp>
        <p:nvSpPr>
          <p:cNvPr id="3" name="Content Placeholder 2"/>
          <p:cNvSpPr>
            <a:spLocks noGrp="1"/>
          </p:cNvSpPr>
          <p:nvPr>
            <p:ph idx="1"/>
          </p:nvPr>
        </p:nvSpPr>
        <p:spPr>
          <a:xfrm>
            <a:off x="457200" y="1066800"/>
            <a:ext cx="7620000" cy="1905000"/>
          </a:xfrm>
        </p:spPr>
        <p:txBody>
          <a:bodyPr/>
          <a:lstStyle/>
          <a:p>
            <a:r>
              <a:rPr lang="en-US" dirty="0" err="1" smtClean="0">
                <a:solidFill>
                  <a:schemeClr val="accent2">
                    <a:lumMod val="20000"/>
                    <a:lumOff val="80000"/>
                  </a:schemeClr>
                </a:solidFill>
              </a:rPr>
              <a:t>Placebocontrolled</a:t>
            </a:r>
            <a:r>
              <a:rPr lang="en-US" dirty="0">
                <a:solidFill>
                  <a:schemeClr val="accent2">
                    <a:lumMod val="20000"/>
                    <a:lumOff val="80000"/>
                  </a:schemeClr>
                </a:solidFill>
              </a:rPr>
              <a:t> </a:t>
            </a:r>
            <a:r>
              <a:rPr lang="en-US" dirty="0" smtClean="0">
                <a:solidFill>
                  <a:schemeClr val="accent2">
                    <a:lumMod val="20000"/>
                    <a:lumOff val="80000"/>
                  </a:schemeClr>
                </a:solidFill>
              </a:rPr>
              <a:t>trials </a:t>
            </a:r>
            <a:r>
              <a:rPr lang="en-US" dirty="0">
                <a:solidFill>
                  <a:schemeClr val="accent2">
                    <a:lumMod val="20000"/>
                    <a:lumOff val="80000"/>
                  </a:schemeClr>
                </a:solidFill>
              </a:rPr>
              <a:t>of intranasal steroids have shown </a:t>
            </a:r>
            <a:r>
              <a:rPr lang="en-US" dirty="0" smtClean="0">
                <a:solidFill>
                  <a:schemeClr val="accent2">
                    <a:lumMod val="20000"/>
                    <a:lumOff val="80000"/>
                  </a:schemeClr>
                </a:solidFill>
              </a:rPr>
              <a:t>conflicting results.</a:t>
            </a:r>
          </a:p>
          <a:p>
            <a:r>
              <a:rPr lang="en-US" dirty="0" smtClean="0">
                <a:solidFill>
                  <a:schemeClr val="accent2">
                    <a:lumMod val="20000"/>
                    <a:lumOff val="80000"/>
                  </a:schemeClr>
                </a:solidFill>
              </a:rPr>
              <a:t>This </a:t>
            </a:r>
            <a:r>
              <a:rPr lang="en-US" dirty="0">
                <a:solidFill>
                  <a:schemeClr val="accent2">
                    <a:lumMod val="20000"/>
                    <a:lumOff val="80000"/>
                  </a:schemeClr>
                </a:solidFill>
              </a:rPr>
              <a:t>modest benefit does not warrant </a:t>
            </a:r>
            <a:r>
              <a:rPr lang="en-US" dirty="0" smtClean="0">
                <a:solidFill>
                  <a:schemeClr val="accent2">
                    <a:lumMod val="20000"/>
                    <a:lumOff val="80000"/>
                  </a:schemeClr>
                </a:solidFill>
              </a:rPr>
              <a:t>recommendation when </a:t>
            </a:r>
            <a:r>
              <a:rPr lang="en-US" dirty="0">
                <a:solidFill>
                  <a:schemeClr val="accent2">
                    <a:lumMod val="20000"/>
                    <a:lumOff val="80000"/>
                  </a:schemeClr>
                </a:solidFill>
              </a:rPr>
              <a:t>it adds substantially to the cost and complexity </a:t>
            </a:r>
            <a:r>
              <a:rPr lang="en-US" dirty="0" smtClean="0">
                <a:solidFill>
                  <a:schemeClr val="accent2">
                    <a:lumMod val="20000"/>
                    <a:lumOff val="80000"/>
                  </a:schemeClr>
                </a:solidFill>
              </a:rPr>
              <a:t>of treatment</a:t>
            </a:r>
            <a:r>
              <a:rPr lang="en-US" dirty="0">
                <a:solidFill>
                  <a:schemeClr val="accent2">
                    <a:lumMod val="20000"/>
                    <a:lumOff val="80000"/>
                  </a:schemeClr>
                </a:solidFill>
              </a:rPr>
              <a:t>.</a:t>
            </a:r>
          </a:p>
        </p:txBody>
      </p:sp>
      <p:sp>
        <p:nvSpPr>
          <p:cNvPr id="4" name="Title 1"/>
          <p:cNvSpPr txBox="1">
            <a:spLocks/>
          </p:cNvSpPr>
          <p:nvPr/>
        </p:nvSpPr>
        <p:spPr>
          <a:xfrm>
            <a:off x="457200" y="3094038"/>
            <a:ext cx="7620000" cy="7921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400" b="1" dirty="0" smtClean="0">
                <a:solidFill>
                  <a:schemeClr val="accent2">
                    <a:lumMod val="20000"/>
                    <a:lumOff val="80000"/>
                  </a:schemeClr>
                </a:solidFill>
              </a:rPr>
              <a:t>Antihistamines/Decongestants</a:t>
            </a:r>
            <a:endParaRPr lang="en-US" sz="2400" dirty="0">
              <a:solidFill>
                <a:schemeClr val="accent2">
                  <a:lumMod val="20000"/>
                  <a:lumOff val="80000"/>
                </a:schemeClr>
              </a:solidFill>
            </a:endParaRPr>
          </a:p>
        </p:txBody>
      </p:sp>
      <p:sp>
        <p:nvSpPr>
          <p:cNvPr id="5" name="Content Placeholder 2"/>
          <p:cNvSpPr txBox="1">
            <a:spLocks/>
          </p:cNvSpPr>
          <p:nvPr/>
        </p:nvSpPr>
        <p:spPr>
          <a:xfrm>
            <a:off x="457200" y="3962400"/>
            <a:ext cx="7620000" cy="27432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solidFill>
                  <a:schemeClr val="accent2">
                    <a:lumMod val="20000"/>
                    <a:lumOff val="80000"/>
                  </a:schemeClr>
                </a:solidFill>
              </a:rPr>
              <a:t>Antihistamines have not been shown to be consistently effective in the symptomatic treatment of sinusitis. However, they do have a role in patients with underlying allergic disease.</a:t>
            </a:r>
          </a:p>
          <a:p>
            <a:r>
              <a:rPr lang="en-US" dirty="0" smtClean="0">
                <a:solidFill>
                  <a:schemeClr val="accent2">
                    <a:lumMod val="20000"/>
                    <a:lumOff val="80000"/>
                  </a:schemeClr>
                </a:solidFill>
              </a:rPr>
              <a:t>Because of concern for adverse events, antihistamines and decongestants should not be used for symptomatic relief in children.</a:t>
            </a:r>
            <a:endParaRPr lang="en-US" dirty="0">
              <a:solidFill>
                <a:schemeClr val="accent2">
                  <a:lumMod val="20000"/>
                  <a:lumOff val="80000"/>
                </a:schemeClr>
              </a:solidFill>
            </a:endParaRPr>
          </a:p>
        </p:txBody>
      </p:sp>
    </p:spTree>
    <p:extLst>
      <p:ext uri="{BB962C8B-B14F-4D97-AF65-F5344CB8AC3E}">
        <p14:creationId xmlns:p14="http://schemas.microsoft.com/office/powerpoint/2010/main" val="254062641"/>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accent2">
                    <a:lumMod val="20000"/>
                    <a:lumOff val="80000"/>
                  </a:schemeClr>
                </a:solidFill>
              </a:rPr>
              <a:t>Saline</a:t>
            </a:r>
            <a:endParaRPr lang="en-US" sz="3200" dirty="0">
              <a:solidFill>
                <a:schemeClr val="accent2">
                  <a:lumMod val="20000"/>
                  <a:lumOff val="80000"/>
                </a:schemeClr>
              </a:solidFill>
            </a:endParaRPr>
          </a:p>
        </p:txBody>
      </p:sp>
      <p:sp>
        <p:nvSpPr>
          <p:cNvPr id="3" name="Content Placeholder 2"/>
          <p:cNvSpPr>
            <a:spLocks noGrp="1"/>
          </p:cNvSpPr>
          <p:nvPr>
            <p:ph idx="1"/>
          </p:nvPr>
        </p:nvSpPr>
        <p:spPr/>
        <p:txBody>
          <a:bodyPr/>
          <a:lstStyle/>
          <a:p>
            <a:r>
              <a:rPr lang="en-US" dirty="0">
                <a:solidFill>
                  <a:schemeClr val="accent2">
                    <a:lumMod val="20000"/>
                    <a:lumOff val="80000"/>
                  </a:schemeClr>
                </a:solidFill>
              </a:rPr>
              <a:t>Large-volume irrigation is more </a:t>
            </a:r>
            <a:r>
              <a:rPr lang="en-US" dirty="0" smtClean="0">
                <a:solidFill>
                  <a:schemeClr val="accent2">
                    <a:lumMod val="20000"/>
                    <a:lumOff val="80000"/>
                  </a:schemeClr>
                </a:solidFill>
              </a:rPr>
              <a:t>effective than </a:t>
            </a:r>
            <a:r>
              <a:rPr lang="en-US" dirty="0">
                <a:solidFill>
                  <a:schemeClr val="accent2">
                    <a:lumMod val="20000"/>
                    <a:lumOff val="80000"/>
                  </a:schemeClr>
                </a:solidFill>
              </a:rPr>
              <a:t>saline sprays. Because adverse events are minimal and </a:t>
            </a:r>
            <a:r>
              <a:rPr lang="en-US" dirty="0" smtClean="0">
                <a:solidFill>
                  <a:schemeClr val="accent2">
                    <a:lumMod val="20000"/>
                    <a:lumOff val="80000"/>
                  </a:schemeClr>
                </a:solidFill>
              </a:rPr>
              <a:t>mainly include </a:t>
            </a:r>
            <a:r>
              <a:rPr lang="en-US" dirty="0">
                <a:solidFill>
                  <a:schemeClr val="accent2">
                    <a:lumMod val="20000"/>
                    <a:lumOff val="80000"/>
                  </a:schemeClr>
                </a:solidFill>
              </a:rPr>
              <a:t>slight nasal irritation, such measures are an option in </a:t>
            </a:r>
            <a:r>
              <a:rPr lang="en-US" dirty="0" smtClean="0">
                <a:solidFill>
                  <a:schemeClr val="accent2">
                    <a:lumMod val="20000"/>
                    <a:lumOff val="80000"/>
                  </a:schemeClr>
                </a:solidFill>
              </a:rPr>
              <a:t>providing symptomatic </a:t>
            </a:r>
            <a:r>
              <a:rPr lang="en-US" dirty="0">
                <a:solidFill>
                  <a:schemeClr val="accent2">
                    <a:lumMod val="20000"/>
                    <a:lumOff val="80000"/>
                  </a:schemeClr>
                </a:solidFill>
              </a:rPr>
              <a:t>relief.131,132,133,134 Data are limited for the effect of </a:t>
            </a:r>
            <a:r>
              <a:rPr lang="en-US" dirty="0" smtClean="0">
                <a:solidFill>
                  <a:schemeClr val="accent2">
                    <a:lumMod val="20000"/>
                    <a:lumOff val="80000"/>
                  </a:schemeClr>
                </a:solidFill>
              </a:rPr>
              <a:t>nasal saline </a:t>
            </a:r>
            <a:r>
              <a:rPr lang="en-US" dirty="0">
                <a:solidFill>
                  <a:schemeClr val="accent2">
                    <a:lumMod val="20000"/>
                    <a:lumOff val="80000"/>
                  </a:schemeClr>
                </a:solidFill>
              </a:rPr>
              <a:t>for children with acute sinusitis.</a:t>
            </a:r>
          </a:p>
        </p:txBody>
      </p:sp>
    </p:spTree>
    <p:extLst>
      <p:ext uri="{BB962C8B-B14F-4D97-AF65-F5344CB8AC3E}">
        <p14:creationId xmlns:p14="http://schemas.microsoft.com/office/powerpoint/2010/main" val="1873311540"/>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COMPLICATIONS</a:t>
            </a:r>
          </a:p>
        </p:txBody>
      </p:sp>
      <p:sp>
        <p:nvSpPr>
          <p:cNvPr id="3" name="Content Placeholder 2"/>
          <p:cNvSpPr>
            <a:spLocks noGrp="1"/>
          </p:cNvSpPr>
          <p:nvPr>
            <p:ph idx="1"/>
          </p:nvPr>
        </p:nvSpPr>
        <p:spPr/>
        <p:txBody>
          <a:bodyPr>
            <a:normAutofit fontScale="92500" lnSpcReduction="20000"/>
          </a:bodyPr>
          <a:lstStyle/>
          <a:p>
            <a:r>
              <a:rPr lang="en-US" dirty="0">
                <a:solidFill>
                  <a:schemeClr val="accent2">
                    <a:lumMod val="20000"/>
                    <a:lumOff val="80000"/>
                  </a:schemeClr>
                </a:solidFill>
              </a:rPr>
              <a:t>The complications of sinusitis result from the close proximity of </a:t>
            </a:r>
            <a:r>
              <a:rPr lang="en-US" dirty="0" smtClean="0">
                <a:solidFill>
                  <a:schemeClr val="accent2">
                    <a:lumMod val="20000"/>
                    <a:lumOff val="80000"/>
                  </a:schemeClr>
                </a:solidFill>
              </a:rPr>
              <a:t>the sinuses </a:t>
            </a:r>
            <a:r>
              <a:rPr lang="en-US" dirty="0">
                <a:solidFill>
                  <a:schemeClr val="accent2">
                    <a:lumMod val="20000"/>
                    <a:lumOff val="80000"/>
                  </a:schemeClr>
                </a:solidFill>
              </a:rPr>
              <a:t>to critical structures of the skull and face and may be </a:t>
            </a:r>
            <a:r>
              <a:rPr lang="en-US" dirty="0" smtClean="0">
                <a:solidFill>
                  <a:schemeClr val="accent2">
                    <a:lumMod val="20000"/>
                    <a:lumOff val="80000"/>
                  </a:schemeClr>
                </a:solidFill>
              </a:rPr>
              <a:t>divided into </a:t>
            </a:r>
            <a:r>
              <a:rPr lang="en-US" dirty="0">
                <a:solidFill>
                  <a:schemeClr val="accent2">
                    <a:lumMod val="20000"/>
                    <a:lumOff val="80000"/>
                  </a:schemeClr>
                </a:solidFill>
              </a:rPr>
              <a:t>intracranial and </a:t>
            </a:r>
            <a:r>
              <a:rPr lang="en-US" dirty="0" err="1">
                <a:solidFill>
                  <a:schemeClr val="accent2">
                    <a:lumMod val="20000"/>
                    <a:lumOff val="80000"/>
                  </a:schemeClr>
                </a:solidFill>
              </a:rPr>
              <a:t>extracranial</a:t>
            </a:r>
            <a:r>
              <a:rPr lang="en-US" dirty="0">
                <a:solidFill>
                  <a:schemeClr val="accent2">
                    <a:lumMod val="20000"/>
                    <a:lumOff val="80000"/>
                  </a:schemeClr>
                </a:solidFill>
              </a:rPr>
              <a:t> manifestations. Intracranial </a:t>
            </a:r>
            <a:r>
              <a:rPr lang="en-US" dirty="0" smtClean="0">
                <a:solidFill>
                  <a:schemeClr val="accent2">
                    <a:lumMod val="20000"/>
                    <a:lumOff val="80000"/>
                  </a:schemeClr>
                </a:solidFill>
              </a:rPr>
              <a:t>complications </a:t>
            </a:r>
            <a:r>
              <a:rPr lang="pt-BR" dirty="0" smtClean="0">
                <a:solidFill>
                  <a:schemeClr val="accent2">
                    <a:lumMod val="20000"/>
                    <a:lumOff val="80000"/>
                  </a:schemeClr>
                </a:solidFill>
              </a:rPr>
              <a:t>include </a:t>
            </a:r>
            <a:r>
              <a:rPr lang="pt-BR" dirty="0">
                <a:solidFill>
                  <a:schemeClr val="accent2">
                    <a:lumMod val="20000"/>
                    <a:lumOff val="80000"/>
                  </a:schemeClr>
                </a:solidFill>
              </a:rPr>
              <a:t>subdural empyema, epidural abscess, </a:t>
            </a:r>
            <a:r>
              <a:rPr lang="pt-BR" dirty="0" smtClean="0">
                <a:solidFill>
                  <a:schemeClr val="accent2">
                    <a:lumMod val="20000"/>
                    <a:lumOff val="80000"/>
                  </a:schemeClr>
                </a:solidFill>
              </a:rPr>
              <a:t>intraparenchymal </a:t>
            </a:r>
            <a:r>
              <a:rPr lang="en-US" dirty="0" smtClean="0">
                <a:solidFill>
                  <a:schemeClr val="accent2">
                    <a:lumMod val="20000"/>
                    <a:lumOff val="80000"/>
                  </a:schemeClr>
                </a:solidFill>
              </a:rPr>
              <a:t>brain </a:t>
            </a:r>
            <a:r>
              <a:rPr lang="en-US" dirty="0">
                <a:solidFill>
                  <a:schemeClr val="accent2">
                    <a:lumMod val="20000"/>
                    <a:lumOff val="80000"/>
                  </a:schemeClr>
                </a:solidFill>
              </a:rPr>
              <a:t>abscess, meningitis, and venous sinus </a:t>
            </a:r>
            <a:r>
              <a:rPr lang="en-US" dirty="0" smtClean="0">
                <a:solidFill>
                  <a:schemeClr val="accent2">
                    <a:lumMod val="20000"/>
                    <a:lumOff val="80000"/>
                  </a:schemeClr>
                </a:solidFill>
              </a:rPr>
              <a:t>thrombosis. Intracranial </a:t>
            </a:r>
            <a:r>
              <a:rPr lang="en-US" dirty="0">
                <a:solidFill>
                  <a:schemeClr val="accent2">
                    <a:lumMod val="20000"/>
                    <a:lumOff val="80000"/>
                  </a:schemeClr>
                </a:solidFill>
              </a:rPr>
              <a:t>complications must be </a:t>
            </a:r>
            <a:r>
              <a:rPr lang="en-US" dirty="0" smtClean="0">
                <a:solidFill>
                  <a:schemeClr val="accent2">
                    <a:lumMod val="20000"/>
                    <a:lumOff val="80000"/>
                  </a:schemeClr>
                </a:solidFill>
              </a:rPr>
              <a:t>considered</a:t>
            </a:r>
          </a:p>
          <a:p>
            <a:endParaRPr lang="en-US" dirty="0">
              <a:solidFill>
                <a:schemeClr val="accent2">
                  <a:lumMod val="20000"/>
                  <a:lumOff val="80000"/>
                </a:schemeClr>
              </a:solidFill>
            </a:endParaRPr>
          </a:p>
          <a:p>
            <a:r>
              <a:rPr lang="fr-FR" dirty="0" err="1">
                <a:solidFill>
                  <a:schemeClr val="accent2">
                    <a:lumMod val="20000"/>
                    <a:lumOff val="80000"/>
                  </a:schemeClr>
                </a:solidFill>
              </a:rPr>
              <a:t>Extracranial</a:t>
            </a:r>
            <a:r>
              <a:rPr lang="fr-FR" dirty="0">
                <a:solidFill>
                  <a:schemeClr val="accent2">
                    <a:lumMod val="20000"/>
                    <a:lumOff val="80000"/>
                  </a:schemeClr>
                </a:solidFill>
              </a:rPr>
              <a:t> complications </a:t>
            </a:r>
            <a:r>
              <a:rPr lang="fr-FR" dirty="0" err="1">
                <a:solidFill>
                  <a:schemeClr val="accent2">
                    <a:lumMod val="20000"/>
                    <a:lumOff val="80000"/>
                  </a:schemeClr>
                </a:solidFill>
              </a:rPr>
              <a:t>include</a:t>
            </a:r>
            <a:r>
              <a:rPr lang="fr-FR" dirty="0">
                <a:solidFill>
                  <a:schemeClr val="accent2">
                    <a:lumMod val="20000"/>
                    <a:lumOff val="80000"/>
                  </a:schemeClr>
                </a:solidFill>
              </a:rPr>
              <a:t> orbital </a:t>
            </a:r>
            <a:r>
              <a:rPr lang="fr-FR" dirty="0" err="1">
                <a:solidFill>
                  <a:schemeClr val="accent2">
                    <a:lumMod val="20000"/>
                    <a:lumOff val="80000"/>
                  </a:schemeClr>
                </a:solidFill>
              </a:rPr>
              <a:t>cellulitis</a:t>
            </a:r>
            <a:r>
              <a:rPr lang="fr-FR" dirty="0">
                <a:solidFill>
                  <a:schemeClr val="accent2">
                    <a:lumMod val="20000"/>
                    <a:lumOff val="80000"/>
                  </a:schemeClr>
                </a:solidFill>
              </a:rPr>
              <a:t>, </a:t>
            </a:r>
            <a:r>
              <a:rPr lang="fr-FR" dirty="0" smtClean="0">
                <a:solidFill>
                  <a:schemeClr val="accent2">
                    <a:lumMod val="20000"/>
                    <a:lumOff val="80000"/>
                  </a:schemeClr>
                </a:solidFill>
              </a:rPr>
              <a:t>orbital </a:t>
            </a:r>
            <a:r>
              <a:rPr lang="en-US" dirty="0" smtClean="0">
                <a:solidFill>
                  <a:schemeClr val="accent2">
                    <a:lumMod val="20000"/>
                    <a:lumOff val="80000"/>
                  </a:schemeClr>
                </a:solidFill>
              </a:rPr>
              <a:t>abscess</a:t>
            </a:r>
            <a:r>
              <a:rPr lang="en-US" dirty="0">
                <a:solidFill>
                  <a:schemeClr val="accent2">
                    <a:lumMod val="20000"/>
                    <a:lumOff val="80000"/>
                  </a:schemeClr>
                </a:solidFill>
              </a:rPr>
              <a:t>, and </a:t>
            </a:r>
            <a:r>
              <a:rPr lang="en-US" dirty="0" err="1">
                <a:solidFill>
                  <a:schemeClr val="accent2">
                    <a:lumMod val="20000"/>
                    <a:lumOff val="80000"/>
                  </a:schemeClr>
                </a:solidFill>
              </a:rPr>
              <a:t>subperiosteal</a:t>
            </a:r>
            <a:r>
              <a:rPr lang="en-US" dirty="0">
                <a:solidFill>
                  <a:schemeClr val="accent2">
                    <a:lumMod val="20000"/>
                    <a:lumOff val="80000"/>
                  </a:schemeClr>
                </a:solidFill>
              </a:rPr>
              <a:t> abscess</a:t>
            </a:r>
            <a:r>
              <a:rPr lang="en-US" dirty="0" smtClean="0">
                <a:solidFill>
                  <a:schemeClr val="accent2">
                    <a:lumMod val="20000"/>
                    <a:lumOff val="80000"/>
                  </a:schemeClr>
                </a:solidFill>
              </a:rPr>
              <a:t>.</a:t>
            </a:r>
          </a:p>
          <a:p>
            <a:endParaRPr lang="en-US" dirty="0">
              <a:solidFill>
                <a:schemeClr val="accent2">
                  <a:lumMod val="20000"/>
                  <a:lumOff val="80000"/>
                </a:schemeClr>
              </a:solidFill>
            </a:endParaRPr>
          </a:p>
          <a:p>
            <a:r>
              <a:rPr lang="en-US" dirty="0">
                <a:solidFill>
                  <a:schemeClr val="accent2">
                    <a:lumMod val="20000"/>
                    <a:lumOff val="80000"/>
                  </a:schemeClr>
                </a:solidFill>
              </a:rPr>
              <a:t>The </a:t>
            </a:r>
            <a:r>
              <a:rPr lang="en-US" dirty="0" err="1">
                <a:solidFill>
                  <a:schemeClr val="accent2">
                    <a:lumMod val="20000"/>
                    <a:lumOff val="80000"/>
                  </a:schemeClr>
                </a:solidFill>
              </a:rPr>
              <a:t>Pott</a:t>
            </a:r>
            <a:r>
              <a:rPr lang="en-US" dirty="0">
                <a:solidFill>
                  <a:schemeClr val="accent2">
                    <a:lumMod val="20000"/>
                    <a:lumOff val="80000"/>
                  </a:schemeClr>
                </a:solidFill>
              </a:rPr>
              <a:t> puffy tumor is a </a:t>
            </a:r>
            <a:r>
              <a:rPr lang="en-US" dirty="0" err="1" smtClean="0">
                <a:solidFill>
                  <a:schemeClr val="accent2">
                    <a:lumMod val="20000"/>
                    <a:lumOff val="80000"/>
                  </a:schemeClr>
                </a:solidFill>
              </a:rPr>
              <a:t>subperiosteal</a:t>
            </a:r>
            <a:r>
              <a:rPr lang="en-US" dirty="0">
                <a:solidFill>
                  <a:schemeClr val="accent2">
                    <a:lumMod val="20000"/>
                    <a:lumOff val="80000"/>
                  </a:schemeClr>
                </a:solidFill>
              </a:rPr>
              <a:t> </a:t>
            </a:r>
            <a:r>
              <a:rPr lang="en-US" dirty="0" smtClean="0">
                <a:solidFill>
                  <a:schemeClr val="accent2">
                    <a:lumMod val="20000"/>
                    <a:lumOff val="80000"/>
                  </a:schemeClr>
                </a:solidFill>
              </a:rPr>
              <a:t>abscess </a:t>
            </a:r>
            <a:r>
              <a:rPr lang="en-US" dirty="0">
                <a:solidFill>
                  <a:schemeClr val="accent2">
                    <a:lumMod val="20000"/>
                    <a:lumOff val="80000"/>
                  </a:schemeClr>
                </a:solidFill>
              </a:rPr>
              <a:t>of the frontal bone that presents as a </a:t>
            </a:r>
            <a:r>
              <a:rPr lang="en-US" dirty="0" smtClean="0">
                <a:solidFill>
                  <a:schemeClr val="accent2">
                    <a:lumMod val="20000"/>
                    <a:lumOff val="80000"/>
                  </a:schemeClr>
                </a:solidFill>
              </a:rPr>
              <a:t>swelling over </a:t>
            </a:r>
            <a:r>
              <a:rPr lang="en-US" dirty="0">
                <a:solidFill>
                  <a:schemeClr val="accent2">
                    <a:lumMod val="20000"/>
                    <a:lumOff val="80000"/>
                  </a:schemeClr>
                </a:solidFill>
              </a:rPr>
              <a:t>the forehead secondary to an underlying </a:t>
            </a:r>
            <a:r>
              <a:rPr lang="en-US" dirty="0" err="1">
                <a:solidFill>
                  <a:schemeClr val="accent2">
                    <a:lumMod val="20000"/>
                    <a:lumOff val="80000"/>
                  </a:schemeClr>
                </a:solidFill>
              </a:rPr>
              <a:t>osteitis</a:t>
            </a:r>
            <a:r>
              <a:rPr lang="en-US" dirty="0" smtClean="0">
                <a:solidFill>
                  <a:schemeClr val="accent2">
                    <a:lumMod val="20000"/>
                    <a:lumOff val="80000"/>
                  </a:schemeClr>
                </a:solidFill>
              </a:rPr>
              <a:t>.</a:t>
            </a:r>
          </a:p>
          <a:p>
            <a:endParaRPr lang="en-US" dirty="0">
              <a:solidFill>
                <a:schemeClr val="accent2">
                  <a:lumMod val="20000"/>
                  <a:lumOff val="80000"/>
                </a:schemeClr>
              </a:solidFill>
            </a:endParaRPr>
          </a:p>
          <a:p>
            <a:r>
              <a:rPr lang="en-US" dirty="0">
                <a:solidFill>
                  <a:schemeClr val="accent2">
                    <a:lumMod val="20000"/>
                    <a:lumOff val="80000"/>
                  </a:schemeClr>
                </a:solidFill>
              </a:rPr>
              <a:t>Acute bacterial sinusitis is occasionally complicated by </a:t>
            </a:r>
            <a:r>
              <a:rPr lang="en-US" dirty="0" err="1" smtClean="0">
                <a:solidFill>
                  <a:schemeClr val="accent2">
                    <a:lumMod val="20000"/>
                    <a:lumOff val="80000"/>
                  </a:schemeClr>
                </a:solidFill>
              </a:rPr>
              <a:t>periorbital</a:t>
            </a:r>
            <a:r>
              <a:rPr lang="en-US" dirty="0">
                <a:solidFill>
                  <a:schemeClr val="accent2">
                    <a:lumMod val="20000"/>
                    <a:lumOff val="80000"/>
                  </a:schemeClr>
                </a:solidFill>
              </a:rPr>
              <a:t> </a:t>
            </a:r>
            <a:r>
              <a:rPr lang="en-US" dirty="0" smtClean="0">
                <a:solidFill>
                  <a:schemeClr val="accent2">
                    <a:lumMod val="20000"/>
                    <a:lumOff val="80000"/>
                  </a:schemeClr>
                </a:solidFill>
              </a:rPr>
              <a:t>edema</a:t>
            </a:r>
            <a:r>
              <a:rPr lang="en-US" dirty="0">
                <a:solidFill>
                  <a:schemeClr val="accent2">
                    <a:lumMod val="20000"/>
                    <a:lumOff val="80000"/>
                  </a:schemeClr>
                </a:solidFill>
              </a:rPr>
              <a:t>, particularly when the </a:t>
            </a:r>
            <a:r>
              <a:rPr lang="en-US" dirty="0" err="1">
                <a:solidFill>
                  <a:schemeClr val="accent2">
                    <a:lumMod val="20000"/>
                    <a:lumOff val="80000"/>
                  </a:schemeClr>
                </a:solidFill>
              </a:rPr>
              <a:t>ethmoid</a:t>
            </a:r>
            <a:r>
              <a:rPr lang="en-US" dirty="0">
                <a:solidFill>
                  <a:schemeClr val="accent2">
                    <a:lumMod val="20000"/>
                    <a:lumOff val="80000"/>
                  </a:schemeClr>
                </a:solidFill>
              </a:rPr>
              <a:t> sinuses are involved.</a:t>
            </a:r>
          </a:p>
        </p:txBody>
      </p:sp>
    </p:spTree>
    <p:extLst>
      <p:ext uri="{BB962C8B-B14F-4D97-AF65-F5344CB8AC3E}">
        <p14:creationId xmlns:p14="http://schemas.microsoft.com/office/powerpoint/2010/main" val="2220464465"/>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PREVENTION</a:t>
            </a:r>
          </a:p>
        </p:txBody>
      </p:sp>
      <p:sp>
        <p:nvSpPr>
          <p:cNvPr id="3" name="Content Placeholder 2"/>
          <p:cNvSpPr>
            <a:spLocks noGrp="1"/>
          </p:cNvSpPr>
          <p:nvPr>
            <p:ph idx="1"/>
          </p:nvPr>
        </p:nvSpPr>
        <p:spPr/>
        <p:txBody>
          <a:bodyPr/>
          <a:lstStyle/>
          <a:p>
            <a:r>
              <a:rPr lang="en-US" dirty="0">
                <a:solidFill>
                  <a:schemeClr val="accent2">
                    <a:lumMod val="20000"/>
                    <a:lumOff val="80000"/>
                  </a:schemeClr>
                </a:solidFill>
              </a:rPr>
              <a:t>Such conditions include allergic rhinitis, </a:t>
            </a:r>
            <a:r>
              <a:rPr lang="en-US" dirty="0" smtClean="0">
                <a:solidFill>
                  <a:schemeClr val="accent2">
                    <a:lumMod val="20000"/>
                    <a:lumOff val="80000"/>
                  </a:schemeClr>
                </a:solidFill>
              </a:rPr>
              <a:t>cystic fibrosis</a:t>
            </a:r>
            <a:r>
              <a:rPr lang="en-US" dirty="0">
                <a:solidFill>
                  <a:schemeClr val="accent2">
                    <a:lumMod val="20000"/>
                    <a:lumOff val="80000"/>
                  </a:schemeClr>
                </a:solidFill>
              </a:rPr>
              <a:t>, </a:t>
            </a:r>
            <a:r>
              <a:rPr lang="en-US" dirty="0" err="1">
                <a:solidFill>
                  <a:schemeClr val="accent2">
                    <a:lumMod val="20000"/>
                    <a:lumOff val="80000"/>
                  </a:schemeClr>
                </a:solidFill>
              </a:rPr>
              <a:t>gastroesophageal</a:t>
            </a:r>
            <a:r>
              <a:rPr lang="en-US" dirty="0">
                <a:solidFill>
                  <a:schemeClr val="accent2">
                    <a:lumMod val="20000"/>
                    <a:lumOff val="80000"/>
                  </a:schemeClr>
                </a:solidFill>
              </a:rPr>
              <a:t> reflux disease, </a:t>
            </a:r>
            <a:r>
              <a:rPr lang="en-US" dirty="0" err="1">
                <a:solidFill>
                  <a:schemeClr val="accent2">
                    <a:lumMod val="20000"/>
                    <a:lumOff val="80000"/>
                  </a:schemeClr>
                </a:solidFill>
              </a:rPr>
              <a:t>ciliary</a:t>
            </a:r>
            <a:r>
              <a:rPr lang="en-US" dirty="0">
                <a:solidFill>
                  <a:schemeClr val="accent2">
                    <a:lumMod val="20000"/>
                    <a:lumOff val="80000"/>
                  </a:schemeClr>
                </a:solidFill>
              </a:rPr>
              <a:t> dyskinesia, or </a:t>
            </a:r>
            <a:r>
              <a:rPr lang="en-US" dirty="0" smtClean="0">
                <a:solidFill>
                  <a:schemeClr val="accent2">
                    <a:lumMod val="20000"/>
                    <a:lumOff val="80000"/>
                  </a:schemeClr>
                </a:solidFill>
              </a:rPr>
              <a:t>anatomic defects.</a:t>
            </a:r>
          </a:p>
          <a:p>
            <a:r>
              <a:rPr lang="en-US" dirty="0">
                <a:solidFill>
                  <a:schemeClr val="accent2">
                    <a:lumMod val="20000"/>
                    <a:lumOff val="80000"/>
                  </a:schemeClr>
                </a:solidFill>
              </a:rPr>
              <a:t>Vaccination has not played a major role in the prevention of sinusitis.</a:t>
            </a:r>
          </a:p>
        </p:txBody>
      </p:sp>
    </p:spTree>
    <p:extLst>
      <p:ext uri="{BB962C8B-B14F-4D97-AF65-F5344CB8AC3E}">
        <p14:creationId xmlns:p14="http://schemas.microsoft.com/office/powerpoint/2010/main" val="737953791"/>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68825905"/>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82" y="1600200"/>
            <a:ext cx="7620000" cy="838200"/>
          </a:xfrm>
        </p:spPr>
        <p:txBody>
          <a:bodyPr/>
          <a:lstStyle/>
          <a:p>
            <a:r>
              <a:rPr lang="en-US" dirty="0" smtClean="0">
                <a:solidFill>
                  <a:schemeClr val="accent2">
                    <a:lumMod val="20000"/>
                    <a:lumOff val="80000"/>
                  </a:schemeClr>
                </a:solidFill>
              </a:rPr>
              <a:t>Sinusitis may </a:t>
            </a:r>
            <a:r>
              <a:rPr lang="en-US" dirty="0">
                <a:solidFill>
                  <a:schemeClr val="accent2">
                    <a:lumMod val="20000"/>
                    <a:lumOff val="80000"/>
                  </a:schemeClr>
                </a:solidFill>
              </a:rPr>
              <a:t>be classified as acute or chronic. </a:t>
            </a:r>
          </a:p>
        </p:txBody>
      </p:sp>
      <p:sp>
        <p:nvSpPr>
          <p:cNvPr id="4" name="Title 1"/>
          <p:cNvSpPr txBox="1">
            <a:spLocks/>
          </p:cNvSpPr>
          <p:nvPr/>
        </p:nvSpPr>
        <p:spPr>
          <a:xfrm>
            <a:off x="457200" y="3429000"/>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z="2000" b="1" dirty="0" smtClean="0">
                <a:solidFill>
                  <a:schemeClr val="accent2">
                    <a:lumMod val="20000"/>
                    <a:lumOff val="80000"/>
                  </a:schemeClr>
                </a:solidFill>
              </a:rPr>
              <a:t>PATHOGENESIS</a:t>
            </a:r>
            <a:endParaRPr lang="en-US" sz="2000" b="1" dirty="0">
              <a:solidFill>
                <a:schemeClr val="accent2">
                  <a:lumMod val="20000"/>
                  <a:lumOff val="80000"/>
                </a:schemeClr>
              </a:solidFill>
            </a:endParaRPr>
          </a:p>
        </p:txBody>
      </p:sp>
      <p:sp>
        <p:nvSpPr>
          <p:cNvPr id="5" name="Content Placeholder 2"/>
          <p:cNvSpPr txBox="1">
            <a:spLocks/>
          </p:cNvSpPr>
          <p:nvPr/>
        </p:nvSpPr>
        <p:spPr>
          <a:xfrm>
            <a:off x="381000" y="4419600"/>
            <a:ext cx="7620000" cy="1752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solidFill>
                  <a:schemeClr val="accent2">
                    <a:lumMod val="20000"/>
                    <a:lumOff val="80000"/>
                  </a:schemeClr>
                </a:solidFill>
              </a:rPr>
              <a:t>Of these multiple causes, viral infection of the upper respiratory tract and allergic inflammation are the most frequent and most important.</a:t>
            </a:r>
          </a:p>
        </p:txBody>
      </p:sp>
      <p:sp>
        <p:nvSpPr>
          <p:cNvPr id="6" name="Rectangle 5"/>
          <p:cNvSpPr/>
          <p:nvPr/>
        </p:nvSpPr>
        <p:spPr>
          <a:xfrm>
            <a:off x="3014878" y="792619"/>
            <a:ext cx="2242922" cy="769441"/>
          </a:xfrm>
          <a:prstGeom prst="rect">
            <a:avLst/>
          </a:prstGeom>
        </p:spPr>
        <p:txBody>
          <a:bodyPr wrap="none">
            <a:spAutoFit/>
          </a:bodyPr>
          <a:lstStyle/>
          <a:p>
            <a:r>
              <a:rPr lang="en-US" sz="4400" b="1" dirty="0">
                <a:solidFill>
                  <a:srgbClr val="5ECCF3">
                    <a:lumMod val="20000"/>
                    <a:lumOff val="80000"/>
                  </a:srgbClr>
                </a:solidFill>
              </a:rPr>
              <a:t>Sinusitis </a:t>
            </a:r>
            <a:endParaRPr lang="en-US" sz="4000" b="1" dirty="0"/>
          </a:p>
        </p:txBody>
      </p:sp>
    </p:spTree>
    <p:extLst>
      <p:ext uri="{BB962C8B-B14F-4D97-AF65-F5344CB8AC3E}">
        <p14:creationId xmlns:p14="http://schemas.microsoft.com/office/powerpoint/2010/main" val="3875457046"/>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accent2">
                    <a:lumMod val="20000"/>
                    <a:lumOff val="80000"/>
                  </a:schemeClr>
                </a:solidFill>
              </a:rPr>
              <a:t>MICROBIOLOGY</a:t>
            </a:r>
          </a:p>
        </p:txBody>
      </p:sp>
      <p:sp>
        <p:nvSpPr>
          <p:cNvPr id="3" name="Content Placeholder 2"/>
          <p:cNvSpPr>
            <a:spLocks noGrp="1"/>
          </p:cNvSpPr>
          <p:nvPr>
            <p:ph idx="1"/>
          </p:nvPr>
        </p:nvSpPr>
        <p:spPr/>
        <p:txBody>
          <a:bodyPr>
            <a:normAutofit/>
          </a:bodyPr>
          <a:lstStyle/>
          <a:p>
            <a:r>
              <a:rPr lang="en-US" dirty="0" smtClean="0">
                <a:solidFill>
                  <a:schemeClr val="accent2">
                    <a:lumMod val="20000"/>
                    <a:lumOff val="80000"/>
                  </a:schemeClr>
                </a:solidFill>
              </a:rPr>
              <a:t>puncture </a:t>
            </a:r>
            <a:r>
              <a:rPr lang="en-US" dirty="0">
                <a:solidFill>
                  <a:schemeClr val="accent2">
                    <a:lumMod val="20000"/>
                    <a:lumOff val="80000"/>
                  </a:schemeClr>
                </a:solidFill>
              </a:rPr>
              <a:t>through a </a:t>
            </a:r>
            <a:r>
              <a:rPr lang="en-US" dirty="0" err="1" smtClean="0">
                <a:solidFill>
                  <a:schemeClr val="accent2">
                    <a:lumMod val="20000"/>
                    <a:lumOff val="80000"/>
                  </a:schemeClr>
                </a:solidFill>
              </a:rPr>
              <a:t>transnasal</a:t>
            </a:r>
            <a:r>
              <a:rPr lang="en-US" dirty="0" smtClean="0">
                <a:solidFill>
                  <a:schemeClr val="accent2">
                    <a:lumMod val="20000"/>
                    <a:lumOff val="80000"/>
                  </a:schemeClr>
                </a:solidFill>
              </a:rPr>
              <a:t> approach. </a:t>
            </a:r>
          </a:p>
          <a:p>
            <a:r>
              <a:rPr lang="en-US" dirty="0" smtClean="0">
                <a:solidFill>
                  <a:schemeClr val="accent2">
                    <a:lumMod val="20000"/>
                    <a:lumOff val="80000"/>
                  </a:schemeClr>
                </a:solidFill>
              </a:rPr>
              <a:t>an endoscope</a:t>
            </a:r>
          </a:p>
          <a:p>
            <a:r>
              <a:rPr lang="en-US" dirty="0">
                <a:solidFill>
                  <a:schemeClr val="accent2">
                    <a:lumMod val="20000"/>
                    <a:lumOff val="80000"/>
                  </a:schemeClr>
                </a:solidFill>
              </a:rPr>
              <a:t>sinus puncture </a:t>
            </a:r>
            <a:r>
              <a:rPr lang="en-US" dirty="0" smtClean="0">
                <a:solidFill>
                  <a:schemeClr val="accent2">
                    <a:lumMod val="20000"/>
                    <a:lumOff val="80000"/>
                  </a:schemeClr>
                </a:solidFill>
              </a:rPr>
              <a:t>remains the </a:t>
            </a:r>
            <a:r>
              <a:rPr lang="en-US" dirty="0">
                <a:solidFill>
                  <a:schemeClr val="accent2">
                    <a:lumMod val="20000"/>
                    <a:lumOff val="80000"/>
                  </a:schemeClr>
                </a:solidFill>
              </a:rPr>
              <a:t>gold standard in investigating the microbiology of sinusitis </a:t>
            </a:r>
            <a:r>
              <a:rPr lang="en-US" dirty="0" smtClean="0">
                <a:solidFill>
                  <a:schemeClr val="accent2">
                    <a:lumMod val="20000"/>
                    <a:lumOff val="80000"/>
                  </a:schemeClr>
                </a:solidFill>
              </a:rPr>
              <a:t>in children.</a:t>
            </a:r>
          </a:p>
          <a:p>
            <a:r>
              <a:rPr lang="en-US" i="1" dirty="0">
                <a:solidFill>
                  <a:schemeClr val="accent2">
                    <a:lumMod val="20000"/>
                    <a:lumOff val="80000"/>
                  </a:schemeClr>
                </a:solidFill>
              </a:rPr>
              <a:t>S. </a:t>
            </a:r>
            <a:r>
              <a:rPr lang="en-US" i="1" dirty="0" err="1">
                <a:solidFill>
                  <a:schemeClr val="accent2">
                    <a:lumMod val="20000"/>
                    <a:lumOff val="80000"/>
                  </a:schemeClr>
                </a:solidFill>
              </a:rPr>
              <a:t>pneumoniae</a:t>
            </a:r>
            <a:r>
              <a:rPr lang="en-US" i="1" dirty="0">
                <a:solidFill>
                  <a:schemeClr val="accent2">
                    <a:lumMod val="20000"/>
                    <a:lumOff val="80000"/>
                  </a:schemeClr>
                </a:solidFill>
              </a:rPr>
              <a:t> </a:t>
            </a:r>
            <a:r>
              <a:rPr lang="en-US" dirty="0">
                <a:solidFill>
                  <a:schemeClr val="accent2">
                    <a:lumMod val="20000"/>
                    <a:lumOff val="80000"/>
                  </a:schemeClr>
                </a:solidFill>
              </a:rPr>
              <a:t>is </a:t>
            </a:r>
            <a:r>
              <a:rPr lang="en-US" dirty="0" smtClean="0">
                <a:solidFill>
                  <a:schemeClr val="accent2">
                    <a:lumMod val="20000"/>
                    <a:lumOff val="80000"/>
                  </a:schemeClr>
                </a:solidFill>
              </a:rPr>
              <a:t>the most </a:t>
            </a:r>
            <a:r>
              <a:rPr lang="en-US" dirty="0">
                <a:solidFill>
                  <a:schemeClr val="accent2">
                    <a:lumMod val="20000"/>
                    <a:lumOff val="80000"/>
                  </a:schemeClr>
                </a:solidFill>
              </a:rPr>
              <a:t>frequently isolated organism, followed by </a:t>
            </a:r>
            <a:r>
              <a:rPr lang="en-US" dirty="0" err="1">
                <a:solidFill>
                  <a:schemeClr val="accent2">
                    <a:lumMod val="20000"/>
                    <a:lumOff val="80000"/>
                  </a:schemeClr>
                </a:solidFill>
              </a:rPr>
              <a:t>nontypeable</a:t>
            </a:r>
            <a:r>
              <a:rPr lang="en-US" dirty="0">
                <a:solidFill>
                  <a:schemeClr val="accent2">
                    <a:lumMod val="20000"/>
                    <a:lumOff val="80000"/>
                  </a:schemeClr>
                </a:solidFill>
              </a:rPr>
              <a:t> </a:t>
            </a:r>
            <a:r>
              <a:rPr lang="en-US" i="1" dirty="0">
                <a:solidFill>
                  <a:schemeClr val="accent2">
                    <a:lumMod val="20000"/>
                    <a:lumOff val="80000"/>
                  </a:schemeClr>
                </a:solidFill>
              </a:rPr>
              <a:t>H. </a:t>
            </a:r>
            <a:r>
              <a:rPr lang="en-US" i="1" dirty="0" err="1" smtClean="0">
                <a:solidFill>
                  <a:schemeClr val="accent2">
                    <a:lumMod val="20000"/>
                    <a:lumOff val="80000"/>
                  </a:schemeClr>
                </a:solidFill>
              </a:rPr>
              <a:t>influenzae</a:t>
            </a:r>
            <a:r>
              <a:rPr lang="en-US" i="1" dirty="0" smtClean="0">
                <a:solidFill>
                  <a:schemeClr val="accent2">
                    <a:lumMod val="20000"/>
                    <a:lumOff val="80000"/>
                  </a:schemeClr>
                </a:solidFill>
              </a:rPr>
              <a:t> </a:t>
            </a:r>
            <a:r>
              <a:rPr lang="en-US" dirty="0" smtClean="0">
                <a:solidFill>
                  <a:schemeClr val="accent2">
                    <a:lumMod val="20000"/>
                    <a:lumOff val="80000"/>
                  </a:schemeClr>
                </a:solidFill>
              </a:rPr>
              <a:t>and </a:t>
            </a:r>
            <a:r>
              <a:rPr lang="en-US" i="1" dirty="0">
                <a:solidFill>
                  <a:schemeClr val="accent2">
                    <a:lumMod val="20000"/>
                    <a:lumOff val="80000"/>
                  </a:schemeClr>
                </a:solidFill>
              </a:rPr>
              <a:t>M. </a:t>
            </a:r>
            <a:r>
              <a:rPr lang="en-US" i="1" dirty="0" err="1">
                <a:solidFill>
                  <a:schemeClr val="accent2">
                    <a:lumMod val="20000"/>
                    <a:lumOff val="80000"/>
                  </a:schemeClr>
                </a:solidFill>
              </a:rPr>
              <a:t>catarrhalis</a:t>
            </a:r>
            <a:r>
              <a:rPr lang="en-US" dirty="0">
                <a:solidFill>
                  <a:schemeClr val="accent2">
                    <a:lumMod val="20000"/>
                    <a:lumOff val="80000"/>
                  </a:schemeClr>
                </a:solidFill>
              </a:rPr>
              <a:t>. Streptococci, </a:t>
            </a:r>
            <a:r>
              <a:rPr lang="en-US" i="1" dirty="0">
                <a:solidFill>
                  <a:schemeClr val="accent2">
                    <a:lumMod val="20000"/>
                    <a:lumOff val="80000"/>
                  </a:schemeClr>
                </a:solidFill>
              </a:rPr>
              <a:t>Staphylococcus </a:t>
            </a:r>
            <a:r>
              <a:rPr lang="en-US" i="1" dirty="0" err="1">
                <a:solidFill>
                  <a:schemeClr val="accent2">
                    <a:lumMod val="20000"/>
                    <a:lumOff val="80000"/>
                  </a:schemeClr>
                </a:solidFill>
              </a:rPr>
              <a:t>aureus</a:t>
            </a:r>
            <a:r>
              <a:rPr lang="en-US" i="1" dirty="0">
                <a:solidFill>
                  <a:schemeClr val="accent2">
                    <a:lumMod val="20000"/>
                    <a:lumOff val="80000"/>
                  </a:schemeClr>
                </a:solidFill>
              </a:rPr>
              <a:t>, </a:t>
            </a:r>
            <a:r>
              <a:rPr lang="en-US" dirty="0" smtClean="0">
                <a:solidFill>
                  <a:schemeClr val="accent2">
                    <a:lumMod val="20000"/>
                    <a:lumOff val="80000"/>
                  </a:schemeClr>
                </a:solidFill>
              </a:rPr>
              <a:t>and anaerobes </a:t>
            </a:r>
            <a:r>
              <a:rPr lang="en-US" dirty="0">
                <a:solidFill>
                  <a:schemeClr val="accent2">
                    <a:lumMod val="20000"/>
                    <a:lumOff val="80000"/>
                  </a:schemeClr>
                </a:solidFill>
              </a:rPr>
              <a:t>are isolated much less frequently (Table 63-3). In </a:t>
            </a:r>
            <a:r>
              <a:rPr lang="en-US" dirty="0" smtClean="0">
                <a:solidFill>
                  <a:schemeClr val="accent2">
                    <a:lumMod val="20000"/>
                    <a:lumOff val="80000"/>
                  </a:schemeClr>
                </a:solidFill>
              </a:rPr>
              <a:t>children with </a:t>
            </a:r>
            <a:r>
              <a:rPr lang="en-US" dirty="0">
                <a:solidFill>
                  <a:schemeClr val="accent2">
                    <a:lumMod val="20000"/>
                    <a:lumOff val="80000"/>
                  </a:schemeClr>
                </a:solidFill>
              </a:rPr>
              <a:t>acute bacterial sinusitis, </a:t>
            </a:r>
            <a:r>
              <a:rPr lang="en-US" i="1" dirty="0">
                <a:solidFill>
                  <a:schemeClr val="accent2">
                    <a:lumMod val="20000"/>
                    <a:lumOff val="80000"/>
                  </a:schemeClr>
                </a:solidFill>
              </a:rPr>
              <a:t>M. </a:t>
            </a:r>
            <a:r>
              <a:rPr lang="en-US" i="1" dirty="0" err="1">
                <a:solidFill>
                  <a:schemeClr val="accent2">
                    <a:lumMod val="20000"/>
                    <a:lumOff val="80000"/>
                  </a:schemeClr>
                </a:solidFill>
              </a:rPr>
              <a:t>catarrhalis</a:t>
            </a:r>
            <a:r>
              <a:rPr lang="en-US" i="1" dirty="0">
                <a:solidFill>
                  <a:schemeClr val="accent2">
                    <a:lumMod val="20000"/>
                    <a:lumOff val="80000"/>
                  </a:schemeClr>
                </a:solidFill>
              </a:rPr>
              <a:t> </a:t>
            </a:r>
            <a:r>
              <a:rPr lang="en-US" dirty="0">
                <a:solidFill>
                  <a:schemeClr val="accent2">
                    <a:lumMod val="20000"/>
                    <a:lumOff val="80000"/>
                  </a:schemeClr>
                </a:solidFill>
              </a:rPr>
              <a:t>is isolated with a </a:t>
            </a:r>
            <a:r>
              <a:rPr lang="en-US" dirty="0" smtClean="0">
                <a:solidFill>
                  <a:schemeClr val="accent2">
                    <a:lumMod val="20000"/>
                    <a:lumOff val="80000"/>
                  </a:schemeClr>
                </a:solidFill>
              </a:rPr>
              <a:t>greater frequency </a:t>
            </a:r>
            <a:r>
              <a:rPr lang="en-US" dirty="0">
                <a:solidFill>
                  <a:schemeClr val="accent2">
                    <a:lumMod val="20000"/>
                    <a:lumOff val="80000"/>
                  </a:schemeClr>
                </a:solidFill>
              </a:rPr>
              <a:t>than in adults</a:t>
            </a:r>
            <a:r>
              <a:rPr lang="en-US" dirty="0" smtClean="0">
                <a:solidFill>
                  <a:schemeClr val="accent2">
                    <a:lumMod val="20000"/>
                    <a:lumOff val="80000"/>
                  </a:schemeClr>
                </a:solidFill>
              </a:rPr>
              <a:t>.</a:t>
            </a:r>
          </a:p>
          <a:p>
            <a:r>
              <a:rPr lang="en-US" dirty="0">
                <a:solidFill>
                  <a:schemeClr val="accent2">
                    <a:lumMod val="20000"/>
                    <a:lumOff val="80000"/>
                  </a:schemeClr>
                </a:solidFill>
              </a:rPr>
              <a:t>The role of </a:t>
            </a:r>
            <a:r>
              <a:rPr lang="en-US" i="1" dirty="0">
                <a:solidFill>
                  <a:schemeClr val="accent2">
                    <a:lumMod val="20000"/>
                    <a:lumOff val="80000"/>
                  </a:schemeClr>
                </a:solidFill>
              </a:rPr>
              <a:t>S. </a:t>
            </a:r>
            <a:r>
              <a:rPr lang="en-US" i="1" dirty="0" err="1">
                <a:solidFill>
                  <a:schemeClr val="accent2">
                    <a:lumMod val="20000"/>
                    <a:lumOff val="80000"/>
                  </a:schemeClr>
                </a:solidFill>
              </a:rPr>
              <a:t>aureus</a:t>
            </a:r>
            <a:r>
              <a:rPr lang="en-US" i="1" dirty="0">
                <a:solidFill>
                  <a:schemeClr val="accent2">
                    <a:lumMod val="20000"/>
                    <a:lumOff val="80000"/>
                  </a:schemeClr>
                </a:solidFill>
              </a:rPr>
              <a:t> </a:t>
            </a:r>
            <a:r>
              <a:rPr lang="en-US" dirty="0">
                <a:solidFill>
                  <a:schemeClr val="accent2">
                    <a:lumMod val="20000"/>
                    <a:lumOff val="80000"/>
                  </a:schemeClr>
                </a:solidFill>
              </a:rPr>
              <a:t>in the etiology of sinusitis has been controversial.</a:t>
            </a:r>
          </a:p>
          <a:p>
            <a:endParaRPr lang="en-US" dirty="0">
              <a:solidFill>
                <a:schemeClr val="accent2">
                  <a:lumMod val="20000"/>
                  <a:lumOff val="80000"/>
                </a:schemeClr>
              </a:solidFill>
            </a:endParaRPr>
          </a:p>
        </p:txBody>
      </p:sp>
    </p:spTree>
    <p:extLst>
      <p:ext uri="{BB962C8B-B14F-4D97-AF65-F5344CB8AC3E}">
        <p14:creationId xmlns:p14="http://schemas.microsoft.com/office/powerpoint/2010/main" val="1706462094"/>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CHRONIC SINUSITIS</a:t>
            </a:r>
          </a:p>
        </p:txBody>
      </p:sp>
      <p:sp>
        <p:nvSpPr>
          <p:cNvPr id="3" name="Content Placeholder 2"/>
          <p:cNvSpPr>
            <a:spLocks noGrp="1"/>
          </p:cNvSpPr>
          <p:nvPr>
            <p:ph idx="1"/>
          </p:nvPr>
        </p:nvSpPr>
        <p:spPr/>
        <p:txBody>
          <a:bodyPr>
            <a:normAutofit/>
          </a:bodyPr>
          <a:lstStyle/>
          <a:p>
            <a:r>
              <a:rPr lang="en-US" dirty="0" smtClean="0">
                <a:solidFill>
                  <a:schemeClr val="accent2">
                    <a:lumMod val="20000"/>
                    <a:lumOff val="80000"/>
                  </a:schemeClr>
                </a:solidFill>
              </a:rPr>
              <a:t>is </a:t>
            </a:r>
            <a:r>
              <a:rPr lang="en-US" dirty="0">
                <a:solidFill>
                  <a:schemeClr val="accent2">
                    <a:lumMod val="20000"/>
                    <a:lumOff val="80000"/>
                  </a:schemeClr>
                </a:solidFill>
              </a:rPr>
              <a:t>defined as symptoms and signs of sinus inflammation </a:t>
            </a:r>
            <a:r>
              <a:rPr lang="en-US" dirty="0" smtClean="0">
                <a:solidFill>
                  <a:schemeClr val="accent2">
                    <a:lumMod val="20000"/>
                    <a:lumOff val="80000"/>
                  </a:schemeClr>
                </a:solidFill>
              </a:rPr>
              <a:t>that persist </a:t>
            </a:r>
            <a:r>
              <a:rPr lang="en-US" dirty="0">
                <a:solidFill>
                  <a:schemeClr val="accent2">
                    <a:lumMod val="20000"/>
                    <a:lumOff val="80000"/>
                  </a:schemeClr>
                </a:solidFill>
              </a:rPr>
              <a:t>for at least 12 weeks</a:t>
            </a:r>
            <a:r>
              <a:rPr lang="en-US" dirty="0" smtClean="0">
                <a:solidFill>
                  <a:schemeClr val="accent2">
                    <a:lumMod val="20000"/>
                    <a:lumOff val="80000"/>
                  </a:schemeClr>
                </a:solidFill>
              </a:rPr>
              <a:t>.</a:t>
            </a:r>
          </a:p>
          <a:p>
            <a:r>
              <a:rPr lang="en-US" dirty="0">
                <a:solidFill>
                  <a:schemeClr val="accent2">
                    <a:lumMod val="20000"/>
                    <a:lumOff val="80000"/>
                  </a:schemeClr>
                </a:solidFill>
              </a:rPr>
              <a:t>The same </a:t>
            </a:r>
            <a:r>
              <a:rPr lang="en-US" dirty="0" smtClean="0">
                <a:solidFill>
                  <a:schemeClr val="accent2">
                    <a:lumMod val="20000"/>
                    <a:lumOff val="80000"/>
                  </a:schemeClr>
                </a:solidFill>
              </a:rPr>
              <a:t>bacterial species </a:t>
            </a:r>
            <a:r>
              <a:rPr lang="en-US" dirty="0">
                <a:solidFill>
                  <a:schemeClr val="accent2">
                    <a:lumMod val="20000"/>
                    <a:lumOff val="80000"/>
                  </a:schemeClr>
                </a:solidFill>
              </a:rPr>
              <a:t>(</a:t>
            </a:r>
            <a:r>
              <a:rPr lang="en-US" i="1" dirty="0">
                <a:solidFill>
                  <a:schemeClr val="accent2">
                    <a:lumMod val="20000"/>
                    <a:lumOff val="80000"/>
                  </a:schemeClr>
                </a:solidFill>
              </a:rPr>
              <a:t>S. </a:t>
            </a:r>
            <a:r>
              <a:rPr lang="en-US" i="1" dirty="0" err="1">
                <a:solidFill>
                  <a:schemeClr val="accent2">
                    <a:lumMod val="20000"/>
                    <a:lumOff val="80000"/>
                  </a:schemeClr>
                </a:solidFill>
              </a:rPr>
              <a:t>pneumoniae</a:t>
            </a:r>
            <a:r>
              <a:rPr lang="en-US" i="1" dirty="0">
                <a:solidFill>
                  <a:schemeClr val="accent2">
                    <a:lumMod val="20000"/>
                    <a:lumOff val="80000"/>
                  </a:schemeClr>
                </a:solidFill>
              </a:rPr>
              <a:t> </a:t>
            </a:r>
            <a:r>
              <a:rPr lang="en-US" dirty="0">
                <a:solidFill>
                  <a:schemeClr val="accent2">
                    <a:lumMod val="20000"/>
                    <a:lumOff val="80000"/>
                  </a:schemeClr>
                </a:solidFill>
              </a:rPr>
              <a:t>and </a:t>
            </a:r>
            <a:r>
              <a:rPr lang="en-US" i="1" dirty="0">
                <a:solidFill>
                  <a:schemeClr val="accent2">
                    <a:lumMod val="20000"/>
                    <a:lumOff val="80000"/>
                  </a:schemeClr>
                </a:solidFill>
              </a:rPr>
              <a:t>H. </a:t>
            </a:r>
            <a:r>
              <a:rPr lang="en-US" i="1" dirty="0" err="1">
                <a:solidFill>
                  <a:schemeClr val="accent2">
                    <a:lumMod val="20000"/>
                    <a:lumOff val="80000"/>
                  </a:schemeClr>
                </a:solidFill>
              </a:rPr>
              <a:t>influenzae</a:t>
            </a:r>
            <a:r>
              <a:rPr lang="en-US" dirty="0">
                <a:solidFill>
                  <a:schemeClr val="accent2">
                    <a:lumMod val="20000"/>
                    <a:lumOff val="80000"/>
                  </a:schemeClr>
                </a:solidFill>
              </a:rPr>
              <a:t>) that are found in </a:t>
            </a:r>
            <a:r>
              <a:rPr lang="en-US" dirty="0" smtClean="0">
                <a:solidFill>
                  <a:schemeClr val="accent2">
                    <a:lumMod val="20000"/>
                    <a:lumOff val="80000"/>
                  </a:schemeClr>
                </a:solidFill>
              </a:rPr>
              <a:t>acute sinus </a:t>
            </a:r>
            <a:r>
              <a:rPr lang="en-US" dirty="0">
                <a:solidFill>
                  <a:schemeClr val="accent2">
                    <a:lumMod val="20000"/>
                    <a:lumOff val="80000"/>
                  </a:schemeClr>
                </a:solidFill>
              </a:rPr>
              <a:t>disease are occasionally found in chronic sinusitis, especially </a:t>
            </a:r>
            <a:r>
              <a:rPr lang="en-US" dirty="0" smtClean="0">
                <a:solidFill>
                  <a:schemeClr val="accent2">
                    <a:lumMod val="20000"/>
                    <a:lumOff val="80000"/>
                  </a:schemeClr>
                </a:solidFill>
              </a:rPr>
              <a:t>in patients </a:t>
            </a:r>
            <a:r>
              <a:rPr lang="en-US" dirty="0">
                <a:solidFill>
                  <a:schemeClr val="accent2">
                    <a:lumMod val="20000"/>
                    <a:lumOff val="80000"/>
                  </a:schemeClr>
                </a:solidFill>
              </a:rPr>
              <a:t>with acute exacerbations of chronic sinusitis. Other </a:t>
            </a:r>
            <a:r>
              <a:rPr lang="en-US" dirty="0" smtClean="0">
                <a:solidFill>
                  <a:schemeClr val="accent2">
                    <a:lumMod val="20000"/>
                    <a:lumOff val="80000"/>
                  </a:schemeClr>
                </a:solidFill>
              </a:rPr>
              <a:t>bacteria such </a:t>
            </a:r>
            <a:r>
              <a:rPr lang="en-US" dirty="0">
                <a:solidFill>
                  <a:schemeClr val="accent2">
                    <a:lumMod val="20000"/>
                    <a:lumOff val="80000"/>
                  </a:schemeClr>
                </a:solidFill>
              </a:rPr>
              <a:t>as </a:t>
            </a:r>
            <a:r>
              <a:rPr lang="en-US" i="1" dirty="0">
                <a:solidFill>
                  <a:schemeClr val="accent2">
                    <a:lumMod val="20000"/>
                    <a:lumOff val="80000"/>
                  </a:schemeClr>
                </a:solidFill>
              </a:rPr>
              <a:t>S. </a:t>
            </a:r>
            <a:r>
              <a:rPr lang="en-US" i="1" dirty="0" err="1">
                <a:solidFill>
                  <a:schemeClr val="accent2">
                    <a:lumMod val="20000"/>
                    <a:lumOff val="80000"/>
                  </a:schemeClr>
                </a:solidFill>
              </a:rPr>
              <a:t>aureus</a:t>
            </a:r>
            <a:r>
              <a:rPr lang="en-US" i="1" dirty="0">
                <a:solidFill>
                  <a:schemeClr val="accent2">
                    <a:lumMod val="20000"/>
                    <a:lumOff val="80000"/>
                  </a:schemeClr>
                </a:solidFill>
              </a:rPr>
              <a:t>, </a:t>
            </a:r>
            <a:r>
              <a:rPr lang="en-US" dirty="0">
                <a:solidFill>
                  <a:schemeClr val="accent2">
                    <a:lumMod val="20000"/>
                    <a:lumOff val="80000"/>
                  </a:schemeClr>
                </a:solidFill>
              </a:rPr>
              <a:t>gram-negative enteric organisms, and anaerobes </a:t>
            </a:r>
            <a:r>
              <a:rPr lang="en-US" dirty="0" smtClean="0">
                <a:solidFill>
                  <a:schemeClr val="accent2">
                    <a:lumMod val="20000"/>
                    <a:lumOff val="80000"/>
                  </a:schemeClr>
                </a:solidFill>
              </a:rPr>
              <a:t>have been </a:t>
            </a:r>
            <a:r>
              <a:rPr lang="en-US" dirty="0">
                <a:solidFill>
                  <a:schemeClr val="accent2">
                    <a:lumMod val="20000"/>
                    <a:lumOff val="80000"/>
                  </a:schemeClr>
                </a:solidFill>
              </a:rPr>
              <a:t>isolated with a greater frequency in sinus puncture studies.</a:t>
            </a:r>
          </a:p>
        </p:txBody>
      </p:sp>
    </p:spTree>
    <p:extLst>
      <p:ext uri="{BB962C8B-B14F-4D97-AF65-F5344CB8AC3E}">
        <p14:creationId xmlns:p14="http://schemas.microsoft.com/office/powerpoint/2010/main" val="2472005599"/>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EPIDEMIOLOGY</a:t>
            </a:r>
          </a:p>
        </p:txBody>
      </p:sp>
      <p:sp>
        <p:nvSpPr>
          <p:cNvPr id="3" name="Content Placeholder 2"/>
          <p:cNvSpPr>
            <a:spLocks noGrp="1"/>
          </p:cNvSpPr>
          <p:nvPr>
            <p:ph idx="1"/>
          </p:nvPr>
        </p:nvSpPr>
        <p:spPr/>
        <p:txBody>
          <a:bodyPr>
            <a:normAutofit/>
          </a:bodyPr>
          <a:lstStyle/>
          <a:p>
            <a:r>
              <a:rPr lang="en-US" dirty="0">
                <a:solidFill>
                  <a:schemeClr val="accent2">
                    <a:lumMod val="20000"/>
                    <a:lumOff val="80000"/>
                  </a:schemeClr>
                </a:solidFill>
              </a:rPr>
              <a:t>Sinusitis is </a:t>
            </a:r>
            <a:r>
              <a:rPr lang="en-US" dirty="0" smtClean="0">
                <a:solidFill>
                  <a:schemeClr val="accent2">
                    <a:lumMod val="20000"/>
                    <a:lumOff val="80000"/>
                  </a:schemeClr>
                </a:solidFill>
              </a:rPr>
              <a:t>diagnosed more </a:t>
            </a:r>
            <a:r>
              <a:rPr lang="en-US" dirty="0">
                <a:solidFill>
                  <a:schemeClr val="accent2">
                    <a:lumMod val="20000"/>
                    <a:lumOff val="80000"/>
                  </a:schemeClr>
                </a:solidFill>
              </a:rPr>
              <a:t>frequently in adult women than men at a ratio of 1.8 : </a:t>
            </a:r>
            <a:r>
              <a:rPr lang="en-US" dirty="0" smtClean="0">
                <a:solidFill>
                  <a:schemeClr val="accent2">
                    <a:lumMod val="20000"/>
                    <a:lumOff val="80000"/>
                  </a:schemeClr>
                </a:solidFill>
              </a:rPr>
              <a:t>1.80</a:t>
            </a:r>
          </a:p>
          <a:p>
            <a:r>
              <a:rPr lang="en-US" dirty="0">
                <a:solidFill>
                  <a:schemeClr val="accent2">
                    <a:lumMod val="20000"/>
                    <a:lumOff val="80000"/>
                  </a:schemeClr>
                </a:solidFill>
              </a:rPr>
              <a:t>Risk factors for the development of sinusitis include allergic </a:t>
            </a:r>
            <a:r>
              <a:rPr lang="en-US" dirty="0" smtClean="0">
                <a:solidFill>
                  <a:schemeClr val="accent2">
                    <a:lumMod val="20000"/>
                    <a:lumOff val="80000"/>
                  </a:schemeClr>
                </a:solidFill>
              </a:rPr>
              <a:t>rhinitis and </a:t>
            </a:r>
            <a:r>
              <a:rPr lang="en-US" dirty="0">
                <a:solidFill>
                  <a:schemeClr val="accent2">
                    <a:lumMod val="20000"/>
                    <a:lumOff val="80000"/>
                  </a:schemeClr>
                </a:solidFill>
              </a:rPr>
              <a:t>asthma, swimming, and nasal obstruction due to polyps, </a:t>
            </a:r>
            <a:r>
              <a:rPr lang="en-US" dirty="0" smtClean="0">
                <a:solidFill>
                  <a:schemeClr val="accent2">
                    <a:lumMod val="20000"/>
                    <a:lumOff val="80000"/>
                  </a:schemeClr>
                </a:solidFill>
              </a:rPr>
              <a:t>foreign body</a:t>
            </a:r>
            <a:r>
              <a:rPr lang="en-US" dirty="0">
                <a:solidFill>
                  <a:schemeClr val="accent2">
                    <a:lumMod val="20000"/>
                    <a:lumOff val="80000"/>
                  </a:schemeClr>
                </a:solidFill>
              </a:rPr>
              <a:t>, and </a:t>
            </a:r>
            <a:r>
              <a:rPr lang="en-US" dirty="0" smtClean="0">
                <a:solidFill>
                  <a:schemeClr val="accent2">
                    <a:lumMod val="20000"/>
                    <a:lumOff val="80000"/>
                  </a:schemeClr>
                </a:solidFill>
              </a:rPr>
              <a:t>tumor</a:t>
            </a:r>
          </a:p>
          <a:p>
            <a:r>
              <a:rPr lang="en-US" dirty="0">
                <a:solidFill>
                  <a:schemeClr val="accent2">
                    <a:lumMod val="20000"/>
                    <a:lumOff val="80000"/>
                  </a:schemeClr>
                </a:solidFill>
              </a:rPr>
              <a:t>A weak association between </a:t>
            </a:r>
            <a:r>
              <a:rPr lang="en-US" dirty="0" err="1">
                <a:solidFill>
                  <a:schemeClr val="accent2">
                    <a:lumMod val="20000"/>
                    <a:lumOff val="80000"/>
                  </a:schemeClr>
                </a:solidFill>
              </a:rPr>
              <a:t>gastroesophageal</a:t>
            </a:r>
            <a:r>
              <a:rPr lang="en-US" dirty="0">
                <a:solidFill>
                  <a:schemeClr val="accent2">
                    <a:lumMod val="20000"/>
                    <a:lumOff val="80000"/>
                  </a:schemeClr>
                </a:solidFill>
              </a:rPr>
              <a:t> </a:t>
            </a:r>
            <a:r>
              <a:rPr lang="en-US" dirty="0" err="1" smtClean="0">
                <a:solidFill>
                  <a:schemeClr val="accent2">
                    <a:lumMod val="20000"/>
                    <a:lumOff val="80000"/>
                  </a:schemeClr>
                </a:solidFill>
              </a:rPr>
              <a:t>refluxdisease</a:t>
            </a:r>
            <a:r>
              <a:rPr lang="en-US" dirty="0" smtClean="0">
                <a:solidFill>
                  <a:schemeClr val="accent2">
                    <a:lumMod val="20000"/>
                    <a:lumOff val="80000"/>
                  </a:schemeClr>
                </a:solidFill>
              </a:rPr>
              <a:t> </a:t>
            </a:r>
            <a:r>
              <a:rPr lang="en-US" dirty="0">
                <a:solidFill>
                  <a:schemeClr val="accent2">
                    <a:lumMod val="20000"/>
                    <a:lumOff val="80000"/>
                  </a:schemeClr>
                </a:solidFill>
              </a:rPr>
              <a:t>and sinusitis has been documented</a:t>
            </a:r>
          </a:p>
        </p:txBody>
      </p:sp>
    </p:spTree>
    <p:extLst>
      <p:ext uri="{BB962C8B-B14F-4D97-AF65-F5344CB8AC3E}">
        <p14:creationId xmlns:p14="http://schemas.microsoft.com/office/powerpoint/2010/main" val="3412538089"/>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lumMod val="20000"/>
                    <a:lumOff val="80000"/>
                  </a:schemeClr>
                </a:solidFill>
              </a:rPr>
              <a:t>CLINICAL MANIFESTATIONS</a:t>
            </a:r>
          </a:p>
        </p:txBody>
      </p:sp>
      <p:sp>
        <p:nvSpPr>
          <p:cNvPr id="3" name="Content Placeholder 2"/>
          <p:cNvSpPr>
            <a:spLocks noGrp="1"/>
          </p:cNvSpPr>
          <p:nvPr>
            <p:ph idx="1"/>
          </p:nvPr>
        </p:nvSpPr>
        <p:spPr/>
        <p:txBody>
          <a:bodyPr>
            <a:normAutofit fontScale="92500" lnSpcReduction="10000"/>
          </a:bodyPr>
          <a:lstStyle/>
          <a:p>
            <a:r>
              <a:rPr lang="en-US" dirty="0">
                <a:solidFill>
                  <a:schemeClr val="accent2">
                    <a:lumMod val="20000"/>
                    <a:lumOff val="80000"/>
                  </a:schemeClr>
                </a:solidFill>
              </a:rPr>
              <a:t>Because the pathogenesis of sinusitis and viral URI are similar, </a:t>
            </a:r>
            <a:r>
              <a:rPr lang="en-US" dirty="0" smtClean="0">
                <a:solidFill>
                  <a:schemeClr val="accent2">
                    <a:lumMod val="20000"/>
                    <a:lumOff val="80000"/>
                  </a:schemeClr>
                </a:solidFill>
              </a:rPr>
              <a:t>the clinical </a:t>
            </a:r>
            <a:r>
              <a:rPr lang="en-US" dirty="0">
                <a:solidFill>
                  <a:schemeClr val="accent2">
                    <a:lumMod val="20000"/>
                    <a:lumOff val="80000"/>
                  </a:schemeClr>
                </a:solidFill>
              </a:rPr>
              <a:t>manifestations of these two diseases overlap greatly and </a:t>
            </a:r>
            <a:r>
              <a:rPr lang="en-US" dirty="0" smtClean="0">
                <a:solidFill>
                  <a:schemeClr val="accent2">
                    <a:lumMod val="20000"/>
                    <a:lumOff val="80000"/>
                  </a:schemeClr>
                </a:solidFill>
              </a:rPr>
              <a:t>must be </a:t>
            </a:r>
            <a:r>
              <a:rPr lang="en-US" dirty="0">
                <a:solidFill>
                  <a:schemeClr val="accent2">
                    <a:lumMod val="20000"/>
                    <a:lumOff val="80000"/>
                  </a:schemeClr>
                </a:solidFill>
              </a:rPr>
              <a:t>compared</a:t>
            </a:r>
            <a:r>
              <a:rPr lang="en-US" dirty="0" smtClean="0">
                <a:solidFill>
                  <a:schemeClr val="accent2">
                    <a:lumMod val="20000"/>
                    <a:lumOff val="80000"/>
                  </a:schemeClr>
                </a:solidFill>
              </a:rPr>
              <a:t>.</a:t>
            </a:r>
          </a:p>
          <a:p>
            <a:r>
              <a:rPr lang="en-US" dirty="0">
                <a:solidFill>
                  <a:schemeClr val="accent2">
                    <a:lumMod val="20000"/>
                    <a:lumOff val="80000"/>
                  </a:schemeClr>
                </a:solidFill>
              </a:rPr>
              <a:t>Nasal symptoms such as </a:t>
            </a:r>
            <a:r>
              <a:rPr lang="en-US" dirty="0" smtClean="0">
                <a:solidFill>
                  <a:schemeClr val="accent2">
                    <a:lumMod val="20000"/>
                    <a:lumOff val="80000"/>
                  </a:schemeClr>
                </a:solidFill>
              </a:rPr>
              <a:t>congestion and </a:t>
            </a:r>
            <a:r>
              <a:rPr lang="en-US" dirty="0">
                <a:solidFill>
                  <a:schemeClr val="accent2">
                    <a:lumMod val="20000"/>
                    <a:lumOff val="80000"/>
                  </a:schemeClr>
                </a:solidFill>
              </a:rPr>
              <a:t>discharge are prominent in viral URI. </a:t>
            </a:r>
            <a:endParaRPr lang="en-US" dirty="0" smtClean="0">
              <a:solidFill>
                <a:schemeClr val="accent2">
                  <a:lumMod val="20000"/>
                  <a:lumOff val="80000"/>
                </a:schemeClr>
              </a:solidFill>
            </a:endParaRPr>
          </a:p>
          <a:p>
            <a:r>
              <a:rPr lang="en-US" dirty="0" smtClean="0">
                <a:solidFill>
                  <a:schemeClr val="accent2">
                    <a:lumMod val="20000"/>
                    <a:lumOff val="80000"/>
                  </a:schemeClr>
                </a:solidFill>
              </a:rPr>
              <a:t>Mild fever, when </a:t>
            </a:r>
            <a:r>
              <a:rPr lang="en-US" dirty="0">
                <a:solidFill>
                  <a:schemeClr val="accent2">
                    <a:lumMod val="20000"/>
                    <a:lumOff val="80000"/>
                  </a:schemeClr>
                </a:solidFill>
              </a:rPr>
              <a:t>present, usually occurs in the first 48 hours of illness and is </a:t>
            </a:r>
            <a:r>
              <a:rPr lang="en-US" dirty="0" smtClean="0">
                <a:solidFill>
                  <a:schemeClr val="accent2">
                    <a:lumMod val="20000"/>
                    <a:lumOff val="80000"/>
                  </a:schemeClr>
                </a:solidFill>
              </a:rPr>
              <a:t>more common </a:t>
            </a:r>
            <a:r>
              <a:rPr lang="en-US" dirty="0">
                <a:solidFill>
                  <a:schemeClr val="accent2">
                    <a:lumMod val="20000"/>
                    <a:lumOff val="80000"/>
                  </a:schemeClr>
                </a:solidFill>
              </a:rPr>
              <a:t>in children presenting with URI than adults</a:t>
            </a:r>
            <a:r>
              <a:rPr lang="en-US" dirty="0" smtClean="0">
                <a:solidFill>
                  <a:schemeClr val="accent2">
                    <a:lumMod val="20000"/>
                    <a:lumOff val="80000"/>
                  </a:schemeClr>
                </a:solidFill>
              </a:rPr>
              <a:t>.</a:t>
            </a:r>
          </a:p>
          <a:p>
            <a:r>
              <a:rPr lang="en-US" dirty="0">
                <a:solidFill>
                  <a:schemeClr val="accent2">
                    <a:lumMod val="20000"/>
                    <a:lumOff val="80000"/>
                  </a:schemeClr>
                </a:solidFill>
              </a:rPr>
              <a:t>The clinical presentation of acute community-acquired bacterial sinusitis falls into one of three predictable patterns.83 The first pattern is that of persistent symptoms characterized by nasal discharge and/or cough that last more than 10 days without improvement. It is expected that the symptoms of a viral URI will have improved by the 10-day mark. Therefore, it is the lack of improvement that is a sign of an acute bacterial process.</a:t>
            </a:r>
          </a:p>
          <a:p>
            <a:endParaRPr lang="en-US" dirty="0">
              <a:solidFill>
                <a:schemeClr val="accent2">
                  <a:lumMod val="20000"/>
                  <a:lumOff val="80000"/>
                </a:schemeClr>
              </a:solidFill>
            </a:endParaRPr>
          </a:p>
        </p:txBody>
      </p:sp>
    </p:spTree>
    <p:extLst>
      <p:ext uri="{BB962C8B-B14F-4D97-AF65-F5344CB8AC3E}">
        <p14:creationId xmlns:p14="http://schemas.microsoft.com/office/powerpoint/2010/main" val="1476551701"/>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chemeClr val="accent2">
                    <a:lumMod val="20000"/>
                    <a:lumOff val="80000"/>
                  </a:schemeClr>
                </a:solidFill>
              </a:rPr>
              <a:t>The second </a:t>
            </a:r>
            <a:r>
              <a:rPr lang="en-US" dirty="0">
                <a:solidFill>
                  <a:schemeClr val="accent2">
                    <a:lumMod val="20000"/>
                    <a:lumOff val="80000"/>
                  </a:schemeClr>
                </a:solidFill>
              </a:rPr>
              <a:t>presentation is characterized by the onset of severe </a:t>
            </a:r>
            <a:r>
              <a:rPr lang="en-US" dirty="0" smtClean="0">
                <a:solidFill>
                  <a:schemeClr val="accent2">
                    <a:lumMod val="20000"/>
                    <a:lumOff val="80000"/>
                  </a:schemeClr>
                </a:solidFill>
              </a:rPr>
              <a:t>symptoms. Fever </a:t>
            </a:r>
            <a:r>
              <a:rPr lang="en-US" dirty="0">
                <a:solidFill>
                  <a:schemeClr val="accent2">
                    <a:lumMod val="20000"/>
                    <a:lumOff val="80000"/>
                  </a:schemeClr>
                </a:solidFill>
              </a:rPr>
              <a:t>will accompany purulent nasal discharge that is </a:t>
            </a:r>
            <a:r>
              <a:rPr lang="en-US" dirty="0" smtClean="0">
                <a:solidFill>
                  <a:schemeClr val="accent2">
                    <a:lumMod val="20000"/>
                    <a:lumOff val="80000"/>
                  </a:schemeClr>
                </a:solidFill>
              </a:rPr>
              <a:t>present over </a:t>
            </a:r>
            <a:r>
              <a:rPr lang="en-US" dirty="0">
                <a:solidFill>
                  <a:schemeClr val="accent2">
                    <a:lumMod val="20000"/>
                    <a:lumOff val="80000"/>
                  </a:schemeClr>
                </a:solidFill>
              </a:rPr>
              <a:t>a 3- to 4-day period.84 These patients often appear ill. </a:t>
            </a:r>
            <a:r>
              <a:rPr lang="en-US" dirty="0" smtClean="0">
                <a:solidFill>
                  <a:schemeClr val="accent2">
                    <a:lumMod val="20000"/>
                    <a:lumOff val="80000"/>
                  </a:schemeClr>
                </a:solidFill>
              </a:rPr>
              <a:t>Worsening symptoms</a:t>
            </a:r>
            <a:r>
              <a:rPr lang="en-US" dirty="0">
                <a:solidFill>
                  <a:schemeClr val="accent2">
                    <a:lumMod val="20000"/>
                    <a:lumOff val="80000"/>
                  </a:schemeClr>
                </a:solidFill>
              </a:rPr>
              <a:t>, referred to as “double sickening” in the Scandinavian </a:t>
            </a:r>
            <a:r>
              <a:rPr lang="en-US" dirty="0" smtClean="0">
                <a:solidFill>
                  <a:schemeClr val="accent2">
                    <a:lumMod val="20000"/>
                    <a:lumOff val="80000"/>
                  </a:schemeClr>
                </a:solidFill>
              </a:rPr>
              <a:t>literature, characterize </a:t>
            </a:r>
            <a:r>
              <a:rPr lang="en-US" dirty="0">
                <a:solidFill>
                  <a:schemeClr val="accent2">
                    <a:lumMod val="20000"/>
                    <a:lumOff val="80000"/>
                  </a:schemeClr>
                </a:solidFill>
              </a:rPr>
              <a:t>the third presentation. These patients have an </a:t>
            </a:r>
            <a:r>
              <a:rPr lang="en-US" dirty="0" smtClean="0">
                <a:solidFill>
                  <a:schemeClr val="accent2">
                    <a:lumMod val="20000"/>
                    <a:lumOff val="80000"/>
                  </a:schemeClr>
                </a:solidFill>
              </a:rPr>
              <a:t>initial regression </a:t>
            </a:r>
            <a:r>
              <a:rPr lang="en-US" dirty="0">
                <a:solidFill>
                  <a:schemeClr val="accent2">
                    <a:lumMod val="20000"/>
                    <a:lumOff val="80000"/>
                  </a:schemeClr>
                </a:solidFill>
              </a:rPr>
              <a:t>of symptoms of cough, nasal discharge, and congestion </a:t>
            </a:r>
            <a:r>
              <a:rPr lang="en-US" dirty="0" smtClean="0">
                <a:solidFill>
                  <a:schemeClr val="accent2">
                    <a:lumMod val="20000"/>
                    <a:lumOff val="80000"/>
                  </a:schemeClr>
                </a:solidFill>
              </a:rPr>
              <a:t>but then </a:t>
            </a:r>
            <a:r>
              <a:rPr lang="en-US" dirty="0">
                <a:solidFill>
                  <a:schemeClr val="accent2">
                    <a:lumMod val="20000"/>
                    <a:lumOff val="80000"/>
                  </a:schemeClr>
                </a:solidFill>
              </a:rPr>
              <a:t>worsen again within the first 10 days of illness.83,85 Worsening </a:t>
            </a:r>
            <a:r>
              <a:rPr lang="en-US" dirty="0" smtClean="0">
                <a:solidFill>
                  <a:schemeClr val="accent2">
                    <a:lumMod val="20000"/>
                    <a:lumOff val="80000"/>
                  </a:schemeClr>
                </a:solidFill>
              </a:rPr>
              <a:t>may be </a:t>
            </a:r>
            <a:r>
              <a:rPr lang="en-US" dirty="0">
                <a:solidFill>
                  <a:schemeClr val="accent2">
                    <a:lumMod val="20000"/>
                    <a:lumOff val="80000"/>
                  </a:schemeClr>
                </a:solidFill>
              </a:rPr>
              <a:t>signaled by new onset of fever, increasing nasal discharge, </a:t>
            </a:r>
            <a:r>
              <a:rPr lang="en-US" dirty="0" smtClean="0">
                <a:solidFill>
                  <a:schemeClr val="accent2">
                    <a:lumMod val="20000"/>
                    <a:lumOff val="80000"/>
                  </a:schemeClr>
                </a:solidFill>
              </a:rPr>
              <a:t>congestion, or </a:t>
            </a:r>
            <a:r>
              <a:rPr lang="en-US" dirty="0">
                <a:solidFill>
                  <a:schemeClr val="accent2">
                    <a:lumMod val="20000"/>
                    <a:lumOff val="80000"/>
                  </a:schemeClr>
                </a:solidFill>
              </a:rPr>
              <a:t>daytime cough.</a:t>
            </a:r>
          </a:p>
        </p:txBody>
      </p:sp>
    </p:spTree>
    <p:extLst>
      <p:ext uri="{BB962C8B-B14F-4D97-AF65-F5344CB8AC3E}">
        <p14:creationId xmlns:p14="http://schemas.microsoft.com/office/powerpoint/2010/main" val="756527634"/>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solidFill>
                  <a:schemeClr val="accent2">
                    <a:lumMod val="20000"/>
                    <a:lumOff val="80000"/>
                  </a:schemeClr>
                </a:solidFill>
              </a:rPr>
              <a:t>Patients with chronic </a:t>
            </a:r>
            <a:r>
              <a:rPr lang="en-US" dirty="0" err="1">
                <a:solidFill>
                  <a:schemeClr val="accent2">
                    <a:lumMod val="20000"/>
                    <a:lumOff val="80000"/>
                  </a:schemeClr>
                </a:solidFill>
              </a:rPr>
              <a:t>rhinosinusitis</a:t>
            </a:r>
            <a:r>
              <a:rPr lang="en-US" dirty="0">
                <a:solidFill>
                  <a:schemeClr val="accent2">
                    <a:lumMod val="20000"/>
                    <a:lumOff val="80000"/>
                  </a:schemeClr>
                </a:solidFill>
              </a:rPr>
              <a:t> have symptoms for at least </a:t>
            </a:r>
            <a:r>
              <a:rPr lang="en-US" dirty="0" smtClean="0">
                <a:solidFill>
                  <a:schemeClr val="accent2">
                    <a:lumMod val="20000"/>
                    <a:lumOff val="80000"/>
                  </a:schemeClr>
                </a:solidFill>
              </a:rPr>
              <a:t>12 weeks</a:t>
            </a:r>
            <a:r>
              <a:rPr lang="en-US" dirty="0">
                <a:solidFill>
                  <a:schemeClr val="accent2">
                    <a:lumMod val="20000"/>
                    <a:lumOff val="80000"/>
                  </a:schemeClr>
                </a:solidFill>
              </a:rPr>
              <a:t>. The presentation of such patients is characterized by </a:t>
            </a:r>
            <a:r>
              <a:rPr lang="en-US" dirty="0" smtClean="0">
                <a:solidFill>
                  <a:schemeClr val="accent2">
                    <a:lumMod val="20000"/>
                    <a:lumOff val="80000"/>
                  </a:schemeClr>
                </a:solidFill>
              </a:rPr>
              <a:t>anterior or </a:t>
            </a:r>
            <a:r>
              <a:rPr lang="en-US" dirty="0">
                <a:solidFill>
                  <a:schemeClr val="accent2">
                    <a:lumMod val="20000"/>
                    <a:lumOff val="80000"/>
                  </a:schemeClr>
                </a:solidFill>
              </a:rPr>
              <a:t>posterior </a:t>
            </a:r>
            <a:r>
              <a:rPr lang="en-US" dirty="0" err="1">
                <a:solidFill>
                  <a:schemeClr val="accent2">
                    <a:lumMod val="20000"/>
                    <a:lumOff val="80000"/>
                  </a:schemeClr>
                </a:solidFill>
              </a:rPr>
              <a:t>mucopurulent</a:t>
            </a:r>
            <a:r>
              <a:rPr lang="en-US" dirty="0">
                <a:solidFill>
                  <a:schemeClr val="accent2">
                    <a:lumMod val="20000"/>
                    <a:lumOff val="80000"/>
                  </a:schemeClr>
                </a:solidFill>
              </a:rPr>
              <a:t> drainage and nasal obstruction. Facial </a:t>
            </a:r>
            <a:r>
              <a:rPr lang="en-US" dirty="0" smtClean="0">
                <a:solidFill>
                  <a:schemeClr val="accent2">
                    <a:lumMod val="20000"/>
                    <a:lumOff val="80000"/>
                  </a:schemeClr>
                </a:solidFill>
              </a:rPr>
              <a:t>pain or </a:t>
            </a:r>
            <a:r>
              <a:rPr lang="en-US" dirty="0">
                <a:solidFill>
                  <a:schemeClr val="accent2">
                    <a:lumMod val="20000"/>
                    <a:lumOff val="80000"/>
                  </a:schemeClr>
                </a:solidFill>
              </a:rPr>
              <a:t>pressure, as well as </a:t>
            </a:r>
            <a:r>
              <a:rPr lang="en-US" dirty="0" err="1">
                <a:solidFill>
                  <a:schemeClr val="accent2">
                    <a:lumMod val="20000"/>
                    <a:lumOff val="80000"/>
                  </a:schemeClr>
                </a:solidFill>
              </a:rPr>
              <a:t>hyposmia</a:t>
            </a:r>
            <a:r>
              <a:rPr lang="en-US" dirty="0">
                <a:solidFill>
                  <a:schemeClr val="accent2">
                    <a:lumMod val="20000"/>
                    <a:lumOff val="80000"/>
                  </a:schemeClr>
                </a:solidFill>
              </a:rPr>
              <a:t>, are frequently present in patients </a:t>
            </a:r>
            <a:r>
              <a:rPr lang="en-US" dirty="0" smtClean="0">
                <a:solidFill>
                  <a:schemeClr val="accent2">
                    <a:lumMod val="20000"/>
                    <a:lumOff val="80000"/>
                  </a:schemeClr>
                </a:solidFill>
              </a:rPr>
              <a:t>with chronic </a:t>
            </a:r>
            <a:r>
              <a:rPr lang="en-US" dirty="0">
                <a:solidFill>
                  <a:schemeClr val="accent2">
                    <a:lumMod val="20000"/>
                    <a:lumOff val="80000"/>
                  </a:schemeClr>
                </a:solidFill>
              </a:rPr>
              <a:t>sinus disease</a:t>
            </a:r>
            <a:r>
              <a:rPr lang="en-US" dirty="0" smtClean="0">
                <a:solidFill>
                  <a:schemeClr val="accent2">
                    <a:lumMod val="20000"/>
                    <a:lumOff val="80000"/>
                  </a:schemeClr>
                </a:solidFill>
              </a:rPr>
              <a:t>.</a:t>
            </a:r>
          </a:p>
          <a:p>
            <a:r>
              <a:rPr lang="en-US" dirty="0" smtClean="0">
                <a:solidFill>
                  <a:schemeClr val="accent2">
                    <a:lumMod val="20000"/>
                    <a:lumOff val="80000"/>
                  </a:schemeClr>
                </a:solidFill>
              </a:rPr>
              <a:t>The </a:t>
            </a:r>
            <a:r>
              <a:rPr lang="en-US" dirty="0">
                <a:solidFill>
                  <a:schemeClr val="accent2">
                    <a:lumMod val="20000"/>
                    <a:lumOff val="80000"/>
                  </a:schemeClr>
                </a:solidFill>
              </a:rPr>
              <a:t>physical examination is of limited utility in the diagnosis </a:t>
            </a:r>
            <a:r>
              <a:rPr lang="en-US" dirty="0" smtClean="0">
                <a:solidFill>
                  <a:schemeClr val="accent2">
                    <a:lumMod val="20000"/>
                    <a:lumOff val="80000"/>
                  </a:schemeClr>
                </a:solidFill>
              </a:rPr>
              <a:t>of acute </a:t>
            </a:r>
            <a:r>
              <a:rPr lang="en-US" dirty="0">
                <a:solidFill>
                  <a:schemeClr val="accent2">
                    <a:lumMod val="20000"/>
                    <a:lumOff val="80000"/>
                  </a:schemeClr>
                </a:solidFill>
              </a:rPr>
              <a:t>sinusitis mainly because of the similarity of findings </a:t>
            </a:r>
            <a:r>
              <a:rPr lang="en-US" dirty="0" smtClean="0">
                <a:solidFill>
                  <a:schemeClr val="accent2">
                    <a:lumMod val="20000"/>
                    <a:lumOff val="80000"/>
                  </a:schemeClr>
                </a:solidFill>
              </a:rPr>
              <a:t>between patients </a:t>
            </a:r>
            <a:r>
              <a:rPr lang="en-US" dirty="0">
                <a:solidFill>
                  <a:schemeClr val="accent2">
                    <a:lumMod val="20000"/>
                    <a:lumOff val="80000"/>
                  </a:schemeClr>
                </a:solidFill>
              </a:rPr>
              <a:t>with a viral URI and those with a bacterial process. </a:t>
            </a:r>
            <a:r>
              <a:rPr lang="en-US" dirty="0" err="1" smtClean="0">
                <a:solidFill>
                  <a:schemeClr val="accent2">
                    <a:lumMod val="20000"/>
                    <a:lumOff val="80000"/>
                  </a:schemeClr>
                </a:solidFill>
              </a:rPr>
              <a:t>Mucopurulent</a:t>
            </a:r>
            <a:r>
              <a:rPr lang="en-US" dirty="0">
                <a:solidFill>
                  <a:schemeClr val="accent2">
                    <a:lumMod val="20000"/>
                    <a:lumOff val="80000"/>
                  </a:schemeClr>
                </a:solidFill>
              </a:rPr>
              <a:t> </a:t>
            </a:r>
            <a:r>
              <a:rPr lang="en-US" dirty="0" smtClean="0">
                <a:solidFill>
                  <a:schemeClr val="accent2">
                    <a:lumMod val="20000"/>
                    <a:lumOff val="80000"/>
                  </a:schemeClr>
                </a:solidFill>
              </a:rPr>
              <a:t>discharge </a:t>
            </a:r>
            <a:r>
              <a:rPr lang="en-US" dirty="0">
                <a:solidFill>
                  <a:schemeClr val="accent2">
                    <a:lumMod val="20000"/>
                    <a:lumOff val="80000"/>
                  </a:schemeClr>
                </a:solidFill>
              </a:rPr>
              <a:t>may be found on the nasal mucosa. The mucosa </a:t>
            </a:r>
            <a:r>
              <a:rPr lang="en-US" dirty="0" smtClean="0">
                <a:solidFill>
                  <a:schemeClr val="accent2">
                    <a:lumMod val="20000"/>
                    <a:lumOff val="80000"/>
                  </a:schemeClr>
                </a:solidFill>
              </a:rPr>
              <a:t>itself is </a:t>
            </a:r>
            <a:r>
              <a:rPr lang="en-US" dirty="0">
                <a:solidFill>
                  <a:schemeClr val="accent2">
                    <a:lumMod val="20000"/>
                    <a:lumOff val="80000"/>
                  </a:schemeClr>
                </a:solidFill>
              </a:rPr>
              <a:t>erythematous and mildly edematous. Facial tenderness over </a:t>
            </a:r>
            <a:r>
              <a:rPr lang="en-US" dirty="0" smtClean="0">
                <a:solidFill>
                  <a:schemeClr val="accent2">
                    <a:lumMod val="20000"/>
                    <a:lumOff val="80000"/>
                  </a:schemeClr>
                </a:solidFill>
              </a:rPr>
              <a:t>the maxillary </a:t>
            </a:r>
            <a:r>
              <a:rPr lang="en-US" dirty="0">
                <a:solidFill>
                  <a:schemeClr val="accent2">
                    <a:lumMod val="20000"/>
                    <a:lumOff val="80000"/>
                  </a:schemeClr>
                </a:solidFill>
              </a:rPr>
              <a:t>or frontal area may be present but is an unreliable finding</a:t>
            </a:r>
            <a:r>
              <a:rPr lang="en-US" dirty="0" smtClean="0">
                <a:solidFill>
                  <a:schemeClr val="accent2">
                    <a:lumMod val="20000"/>
                    <a:lumOff val="80000"/>
                  </a:schemeClr>
                </a:solidFill>
              </a:rPr>
              <a:t>.</a:t>
            </a:r>
          </a:p>
          <a:p>
            <a:r>
              <a:rPr lang="en-US" dirty="0" err="1">
                <a:solidFill>
                  <a:schemeClr val="accent2">
                    <a:lumMod val="20000"/>
                    <a:lumOff val="80000"/>
                  </a:schemeClr>
                </a:solidFill>
              </a:rPr>
              <a:t>Periorbital</a:t>
            </a:r>
            <a:r>
              <a:rPr lang="en-US" dirty="0">
                <a:solidFill>
                  <a:schemeClr val="accent2">
                    <a:lumMod val="20000"/>
                    <a:lumOff val="80000"/>
                  </a:schemeClr>
                </a:solidFill>
              </a:rPr>
              <a:t> edema and mild discoloration of the skin below the eyelids can be signs.</a:t>
            </a:r>
          </a:p>
          <a:p>
            <a:endParaRPr lang="en-US" dirty="0">
              <a:solidFill>
                <a:schemeClr val="accent2">
                  <a:lumMod val="20000"/>
                  <a:lumOff val="80000"/>
                </a:schemeClr>
              </a:solidFill>
            </a:endParaRPr>
          </a:p>
        </p:txBody>
      </p:sp>
    </p:spTree>
    <p:extLst>
      <p:ext uri="{BB962C8B-B14F-4D97-AF65-F5344CB8AC3E}">
        <p14:creationId xmlns:p14="http://schemas.microsoft.com/office/powerpoint/2010/main" val="2835118743"/>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685800"/>
          </a:xfrm>
        </p:spPr>
        <p:txBody>
          <a:bodyPr/>
          <a:lstStyle/>
          <a:p>
            <a:r>
              <a:rPr lang="en-US" sz="3200" dirty="0">
                <a:solidFill>
                  <a:schemeClr val="accent2">
                    <a:lumMod val="20000"/>
                    <a:lumOff val="80000"/>
                  </a:schemeClr>
                </a:solidFill>
              </a:rPr>
              <a:t>Clinical Diagnosis</a:t>
            </a:r>
          </a:p>
        </p:txBody>
      </p:sp>
      <p:sp>
        <p:nvSpPr>
          <p:cNvPr id="3" name="Content Placeholder 2"/>
          <p:cNvSpPr>
            <a:spLocks noGrp="1"/>
          </p:cNvSpPr>
          <p:nvPr>
            <p:ph idx="1"/>
          </p:nvPr>
        </p:nvSpPr>
        <p:spPr>
          <a:xfrm>
            <a:off x="228600" y="1143000"/>
            <a:ext cx="8077200" cy="5562600"/>
          </a:xfrm>
        </p:spPr>
        <p:txBody>
          <a:bodyPr>
            <a:normAutofit fontScale="92500" lnSpcReduction="20000"/>
          </a:bodyPr>
          <a:lstStyle/>
          <a:p>
            <a:r>
              <a:rPr lang="en-US" dirty="0">
                <a:solidFill>
                  <a:schemeClr val="accent2">
                    <a:lumMod val="20000"/>
                    <a:lumOff val="80000"/>
                  </a:schemeClr>
                </a:solidFill>
              </a:rPr>
              <a:t>The challenge to the clinician when faced with the patient with </a:t>
            </a:r>
            <a:r>
              <a:rPr lang="en-US" dirty="0" smtClean="0">
                <a:solidFill>
                  <a:schemeClr val="accent2">
                    <a:lumMod val="20000"/>
                    <a:lumOff val="80000"/>
                  </a:schemeClr>
                </a:solidFill>
              </a:rPr>
              <a:t>upper respiratory </a:t>
            </a:r>
            <a:r>
              <a:rPr lang="en-US" dirty="0">
                <a:solidFill>
                  <a:schemeClr val="accent2">
                    <a:lumMod val="20000"/>
                    <a:lumOff val="80000"/>
                  </a:schemeClr>
                </a:solidFill>
              </a:rPr>
              <a:t>symptoms is to identify those patients who have acute </a:t>
            </a:r>
            <a:r>
              <a:rPr lang="en-US" dirty="0" smtClean="0">
                <a:solidFill>
                  <a:schemeClr val="accent2">
                    <a:lumMod val="20000"/>
                    <a:lumOff val="80000"/>
                  </a:schemeClr>
                </a:solidFill>
              </a:rPr>
              <a:t>bacterial sinusitis </a:t>
            </a:r>
            <a:r>
              <a:rPr lang="en-US" dirty="0">
                <a:solidFill>
                  <a:schemeClr val="accent2">
                    <a:lumMod val="20000"/>
                    <a:lumOff val="80000"/>
                  </a:schemeClr>
                </a:solidFill>
              </a:rPr>
              <a:t>and thus would benefit from an antimicrobial agent</a:t>
            </a:r>
            <a:r>
              <a:rPr lang="en-US" dirty="0" smtClean="0">
                <a:solidFill>
                  <a:schemeClr val="accent2">
                    <a:lumMod val="20000"/>
                    <a:lumOff val="80000"/>
                  </a:schemeClr>
                </a:solidFill>
              </a:rPr>
              <a:t>.</a:t>
            </a:r>
          </a:p>
          <a:p>
            <a:r>
              <a:rPr lang="en-US" dirty="0" smtClean="0">
                <a:solidFill>
                  <a:schemeClr val="accent2">
                    <a:lumMod val="20000"/>
                    <a:lumOff val="80000"/>
                  </a:schemeClr>
                </a:solidFill>
              </a:rPr>
              <a:t>The </a:t>
            </a:r>
            <a:r>
              <a:rPr lang="en-US" dirty="0">
                <a:solidFill>
                  <a:schemeClr val="accent2">
                    <a:lumMod val="20000"/>
                    <a:lumOff val="80000"/>
                  </a:schemeClr>
                </a:solidFill>
              </a:rPr>
              <a:t>duration of respiratory symptoms is the single most </a:t>
            </a:r>
            <a:r>
              <a:rPr lang="en-US" dirty="0" smtClean="0">
                <a:solidFill>
                  <a:schemeClr val="accent2">
                    <a:lumMod val="20000"/>
                    <a:lumOff val="80000"/>
                  </a:schemeClr>
                </a:solidFill>
              </a:rPr>
              <a:t>useful factor </a:t>
            </a:r>
            <a:r>
              <a:rPr lang="en-US" dirty="0">
                <a:solidFill>
                  <a:schemeClr val="accent2">
                    <a:lumMod val="20000"/>
                    <a:lumOff val="80000"/>
                  </a:schemeClr>
                </a:solidFill>
              </a:rPr>
              <a:t>in discerning which patients have probable acute bacterial </a:t>
            </a:r>
            <a:r>
              <a:rPr lang="en-US" dirty="0" smtClean="0">
                <a:solidFill>
                  <a:schemeClr val="accent2">
                    <a:lumMod val="20000"/>
                    <a:lumOff val="80000"/>
                  </a:schemeClr>
                </a:solidFill>
              </a:rPr>
              <a:t>sinusitis. Studies </a:t>
            </a:r>
            <a:r>
              <a:rPr lang="en-US" dirty="0">
                <a:solidFill>
                  <a:schemeClr val="accent2">
                    <a:lumMod val="20000"/>
                    <a:lumOff val="80000"/>
                  </a:schemeClr>
                </a:solidFill>
              </a:rPr>
              <a:t>on the microbiology of sinusitis in children showed that </a:t>
            </a:r>
            <a:r>
              <a:rPr lang="en-US" dirty="0" smtClean="0">
                <a:solidFill>
                  <a:schemeClr val="accent2">
                    <a:lumMod val="20000"/>
                    <a:lumOff val="80000"/>
                  </a:schemeClr>
                </a:solidFill>
              </a:rPr>
              <a:t>if rhinorrhea </a:t>
            </a:r>
            <a:r>
              <a:rPr lang="en-US" dirty="0">
                <a:solidFill>
                  <a:schemeClr val="accent2">
                    <a:lumMod val="20000"/>
                    <a:lumOff val="80000"/>
                  </a:schemeClr>
                </a:solidFill>
              </a:rPr>
              <a:t>persisted at least 10 days with no improvement, </a:t>
            </a:r>
            <a:r>
              <a:rPr lang="en-US" dirty="0" smtClean="0">
                <a:solidFill>
                  <a:schemeClr val="accent2">
                    <a:lumMod val="20000"/>
                    <a:lumOff val="80000"/>
                  </a:schemeClr>
                </a:solidFill>
              </a:rPr>
              <a:t>bacterial burden </a:t>
            </a:r>
            <a:r>
              <a:rPr lang="en-US" dirty="0">
                <a:solidFill>
                  <a:schemeClr val="accent2">
                    <a:lumMod val="20000"/>
                    <a:lumOff val="80000"/>
                  </a:schemeClr>
                </a:solidFill>
              </a:rPr>
              <a:t>in the sinuses was </a:t>
            </a:r>
            <a:r>
              <a:rPr lang="en-US" dirty="0" smtClean="0">
                <a:solidFill>
                  <a:schemeClr val="accent2">
                    <a:lumMod val="20000"/>
                    <a:lumOff val="80000"/>
                  </a:schemeClr>
                </a:solidFill>
              </a:rPr>
              <a:t>high.</a:t>
            </a:r>
          </a:p>
          <a:p>
            <a:r>
              <a:rPr lang="en-US" dirty="0">
                <a:solidFill>
                  <a:schemeClr val="accent2">
                    <a:lumMod val="20000"/>
                    <a:lumOff val="80000"/>
                  </a:schemeClr>
                </a:solidFill>
              </a:rPr>
              <a:t>Sinusitis is best diagnosed on the basis of the type, duration, and severity of symptoms</a:t>
            </a:r>
            <a:r>
              <a:rPr lang="en-US" dirty="0" smtClean="0">
                <a:solidFill>
                  <a:schemeClr val="accent2">
                    <a:lumMod val="20000"/>
                    <a:lumOff val="80000"/>
                  </a:schemeClr>
                </a:solidFill>
              </a:rPr>
              <a:t>.</a:t>
            </a:r>
          </a:p>
          <a:p>
            <a:r>
              <a:rPr lang="en-US" dirty="0">
                <a:solidFill>
                  <a:schemeClr val="accent2">
                    <a:lumMod val="20000"/>
                    <a:lumOff val="80000"/>
                  </a:schemeClr>
                </a:solidFill>
              </a:rPr>
              <a:t>In children, persistent cough, especially when present during the daytime, may also be a signal of bacterial infection of the </a:t>
            </a:r>
            <a:r>
              <a:rPr lang="en-US" dirty="0" err="1">
                <a:solidFill>
                  <a:schemeClr val="accent2">
                    <a:lumMod val="20000"/>
                    <a:lumOff val="80000"/>
                  </a:schemeClr>
                </a:solidFill>
              </a:rPr>
              <a:t>paranasal</a:t>
            </a:r>
            <a:r>
              <a:rPr lang="en-US" dirty="0">
                <a:solidFill>
                  <a:schemeClr val="accent2">
                    <a:lumMod val="20000"/>
                    <a:lumOff val="80000"/>
                  </a:schemeClr>
                </a:solidFill>
              </a:rPr>
              <a:t> sinuses.</a:t>
            </a:r>
          </a:p>
          <a:p>
            <a:r>
              <a:rPr lang="en-US" dirty="0">
                <a:solidFill>
                  <a:schemeClr val="accent2">
                    <a:lumMod val="20000"/>
                    <a:lumOff val="80000"/>
                  </a:schemeClr>
                </a:solidFill>
              </a:rPr>
              <a:t>The following three clinical presentations will identify patients with acute bacterial sinusitis: (1) onset with </a:t>
            </a:r>
            <a:r>
              <a:rPr lang="en-US" i="1" dirty="0">
                <a:solidFill>
                  <a:schemeClr val="accent2">
                    <a:lumMod val="20000"/>
                    <a:lumOff val="80000"/>
                  </a:schemeClr>
                </a:solidFill>
              </a:rPr>
              <a:t>persistent </a:t>
            </a:r>
            <a:r>
              <a:rPr lang="en-US" dirty="0">
                <a:solidFill>
                  <a:schemeClr val="accent2">
                    <a:lumMod val="20000"/>
                    <a:lumOff val="80000"/>
                  </a:schemeClr>
                </a:solidFill>
              </a:rPr>
              <a:t>symptoms or signs, lasting at least 10 days without evidence of clinical improvement;(2) onset with severe symptoms or signs of high fever (≥39° C) and purulent nasal discharge lasting for 3 to 4 consecutive days; and (3) onset with worsening symptoms or signs characterized by the new development of fever, headache, or increased nasal discharge after a typical viral URI that lasted 5 to 6 days with initial improvement (“double sickening</a:t>
            </a:r>
            <a:r>
              <a:rPr lang="en-US" dirty="0" smtClean="0">
                <a:solidFill>
                  <a:schemeClr val="accent2">
                    <a:lumMod val="20000"/>
                    <a:lumOff val="80000"/>
                  </a:schemeClr>
                </a:solidFill>
              </a:rPr>
              <a:t>”).</a:t>
            </a:r>
            <a:endParaRPr lang="en-US" dirty="0">
              <a:solidFill>
                <a:schemeClr val="accent2">
                  <a:lumMod val="20000"/>
                  <a:lumOff val="80000"/>
                </a:schemeClr>
              </a:solidFill>
            </a:endParaRPr>
          </a:p>
        </p:txBody>
      </p:sp>
    </p:spTree>
    <p:extLst>
      <p:ext uri="{BB962C8B-B14F-4D97-AF65-F5344CB8AC3E}">
        <p14:creationId xmlns:p14="http://schemas.microsoft.com/office/powerpoint/2010/main" val="2275579757"/>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0">
      <a:dk1>
        <a:sysClr val="windowText" lastClr="000000"/>
      </a:dk1>
      <a:lt1>
        <a:srgbClr val="063C64"/>
      </a:lt1>
      <a:dk2>
        <a:srgbClr val="212745"/>
      </a:dk2>
      <a:lt2>
        <a:srgbClr val="0D78C9"/>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481</TotalTime>
  <Words>1986</Words>
  <Application>Microsoft Office PowerPoint</Application>
  <PresentationFormat>On-screen Show (4:3)</PresentationFormat>
  <Paragraphs>79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 Davat</vt:lpstr>
      <vt:lpstr>Calibri</vt:lpstr>
      <vt:lpstr>Cambria</vt:lpstr>
      <vt:lpstr>Adjacency</vt:lpstr>
      <vt:lpstr>In The Name of GOD</vt:lpstr>
      <vt:lpstr>PowerPoint Presentation</vt:lpstr>
      <vt:lpstr>MICROBIOLOGY</vt:lpstr>
      <vt:lpstr>CHRONIC SINUSITIS</vt:lpstr>
      <vt:lpstr>EPIDEMIOLOGY</vt:lpstr>
      <vt:lpstr>CLINICAL MANIFESTATIONS</vt:lpstr>
      <vt:lpstr>PowerPoint Presentation</vt:lpstr>
      <vt:lpstr>PowerPoint Presentation</vt:lpstr>
      <vt:lpstr>Clinical Diagnosis</vt:lpstr>
      <vt:lpstr>Imaging</vt:lpstr>
      <vt:lpstr>THERAPY Antimicrobial</vt:lpstr>
      <vt:lpstr>PowerPoint Presentation</vt:lpstr>
      <vt:lpstr>PowerPoint Presentation</vt:lpstr>
      <vt:lpstr>PowerPoint Presentation</vt:lpstr>
      <vt:lpstr>Corticosteroids</vt:lpstr>
      <vt:lpstr>Saline</vt:lpstr>
      <vt:lpstr>COMPLICATIONS</vt:lpstr>
      <vt:lpstr>PREVENTION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erh230</cp:lastModifiedBy>
  <cp:revision>44</cp:revision>
  <cp:lastPrinted>2016-09-07T17:45:51Z</cp:lastPrinted>
  <dcterms:created xsi:type="dcterms:W3CDTF">2016-09-01T19:33:37Z</dcterms:created>
  <dcterms:modified xsi:type="dcterms:W3CDTF">2021-04-28T05:19:33Z</dcterms:modified>
</cp:coreProperties>
</file>